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1"/>
  </p:sldMasterIdLst>
  <p:notesMasterIdLst>
    <p:notesMasterId r:id="rId23"/>
  </p:notesMasterIdLst>
  <p:handoutMasterIdLst>
    <p:handoutMasterId r:id="rId24"/>
  </p:handoutMasterIdLst>
  <p:sldIdLst>
    <p:sldId id="678" r:id="rId2"/>
    <p:sldId id="679" r:id="rId3"/>
    <p:sldId id="667" r:id="rId4"/>
    <p:sldId id="668" r:id="rId5"/>
    <p:sldId id="680" r:id="rId6"/>
    <p:sldId id="670" r:id="rId7"/>
    <p:sldId id="658" r:id="rId8"/>
    <p:sldId id="659" r:id="rId9"/>
    <p:sldId id="660" r:id="rId10"/>
    <p:sldId id="661" r:id="rId11"/>
    <p:sldId id="662" r:id="rId12"/>
    <p:sldId id="663" r:id="rId13"/>
    <p:sldId id="664" r:id="rId14"/>
    <p:sldId id="666" r:id="rId15"/>
    <p:sldId id="671" r:id="rId16"/>
    <p:sldId id="672" r:id="rId17"/>
    <p:sldId id="673" r:id="rId18"/>
    <p:sldId id="674" r:id="rId19"/>
    <p:sldId id="675" r:id="rId20"/>
    <p:sldId id="676" r:id="rId21"/>
    <p:sldId id="677" r:id="rId22"/>
  </p:sldIdLst>
  <p:sldSz cx="9144000" cy="5145088"/>
  <p:notesSz cx="6858000" cy="9144000"/>
  <p:defaultTextStyle>
    <a:defPPr>
      <a:defRPr lang="zh-CN"/>
    </a:defPPr>
    <a:lvl1pPr algn="l" rtl="0" fontAlgn="base">
      <a:spcBef>
        <a:spcPct val="0"/>
      </a:spcBef>
      <a:spcAft>
        <a:spcPct val="0"/>
      </a:spcAft>
      <a:defRPr sz="2800" b="1" u="sng" kern="1200">
        <a:solidFill>
          <a:srgbClr val="000099"/>
        </a:solidFill>
        <a:latin typeface="Times New Roman" pitchFamily="18" charset="0"/>
        <a:ea typeface="微软雅黑" pitchFamily="34" charset="-122"/>
        <a:cs typeface="Times New Roman" pitchFamily="18" charset="0"/>
      </a:defRPr>
    </a:lvl1pPr>
    <a:lvl2pPr marL="457200" algn="l" rtl="0" fontAlgn="base">
      <a:spcBef>
        <a:spcPct val="0"/>
      </a:spcBef>
      <a:spcAft>
        <a:spcPct val="0"/>
      </a:spcAft>
      <a:defRPr sz="2800" b="1" u="sng" kern="1200">
        <a:solidFill>
          <a:srgbClr val="000099"/>
        </a:solidFill>
        <a:latin typeface="Times New Roman" pitchFamily="18" charset="0"/>
        <a:ea typeface="微软雅黑" pitchFamily="34" charset="-122"/>
        <a:cs typeface="Times New Roman" pitchFamily="18" charset="0"/>
      </a:defRPr>
    </a:lvl2pPr>
    <a:lvl3pPr marL="914400" algn="l" rtl="0" fontAlgn="base">
      <a:spcBef>
        <a:spcPct val="0"/>
      </a:spcBef>
      <a:spcAft>
        <a:spcPct val="0"/>
      </a:spcAft>
      <a:defRPr sz="2800" b="1" u="sng" kern="1200">
        <a:solidFill>
          <a:srgbClr val="000099"/>
        </a:solidFill>
        <a:latin typeface="Times New Roman" pitchFamily="18" charset="0"/>
        <a:ea typeface="微软雅黑" pitchFamily="34" charset="-122"/>
        <a:cs typeface="Times New Roman" pitchFamily="18" charset="0"/>
      </a:defRPr>
    </a:lvl3pPr>
    <a:lvl4pPr marL="1371600" algn="l" rtl="0" fontAlgn="base">
      <a:spcBef>
        <a:spcPct val="0"/>
      </a:spcBef>
      <a:spcAft>
        <a:spcPct val="0"/>
      </a:spcAft>
      <a:defRPr sz="2800" b="1" u="sng" kern="1200">
        <a:solidFill>
          <a:srgbClr val="000099"/>
        </a:solidFill>
        <a:latin typeface="Times New Roman" pitchFamily="18" charset="0"/>
        <a:ea typeface="微软雅黑" pitchFamily="34" charset="-122"/>
        <a:cs typeface="Times New Roman" pitchFamily="18" charset="0"/>
      </a:defRPr>
    </a:lvl4pPr>
    <a:lvl5pPr marL="1828800" algn="l" rtl="0" fontAlgn="base">
      <a:spcBef>
        <a:spcPct val="0"/>
      </a:spcBef>
      <a:spcAft>
        <a:spcPct val="0"/>
      </a:spcAft>
      <a:defRPr sz="2800" b="1" u="sng" kern="1200">
        <a:solidFill>
          <a:srgbClr val="000099"/>
        </a:solidFill>
        <a:latin typeface="Times New Roman" pitchFamily="18" charset="0"/>
        <a:ea typeface="微软雅黑" pitchFamily="34" charset="-122"/>
        <a:cs typeface="Times New Roman" pitchFamily="18" charset="0"/>
      </a:defRPr>
    </a:lvl5pPr>
    <a:lvl6pPr marL="2286000" algn="l" defTabSz="914400" rtl="0" eaLnBrk="1" latinLnBrk="0" hangingPunct="1">
      <a:defRPr sz="2800" b="1" u="sng" kern="1200">
        <a:solidFill>
          <a:srgbClr val="000099"/>
        </a:solidFill>
        <a:latin typeface="Times New Roman" pitchFamily="18" charset="0"/>
        <a:ea typeface="微软雅黑" pitchFamily="34" charset="-122"/>
        <a:cs typeface="Times New Roman" pitchFamily="18" charset="0"/>
      </a:defRPr>
    </a:lvl6pPr>
    <a:lvl7pPr marL="2743200" algn="l" defTabSz="914400" rtl="0" eaLnBrk="1" latinLnBrk="0" hangingPunct="1">
      <a:defRPr sz="2800" b="1" u="sng" kern="1200">
        <a:solidFill>
          <a:srgbClr val="000099"/>
        </a:solidFill>
        <a:latin typeface="Times New Roman" pitchFamily="18" charset="0"/>
        <a:ea typeface="微软雅黑" pitchFamily="34" charset="-122"/>
        <a:cs typeface="Times New Roman" pitchFamily="18" charset="0"/>
      </a:defRPr>
    </a:lvl7pPr>
    <a:lvl8pPr marL="3200400" algn="l" defTabSz="914400" rtl="0" eaLnBrk="1" latinLnBrk="0" hangingPunct="1">
      <a:defRPr sz="2800" b="1" u="sng" kern="1200">
        <a:solidFill>
          <a:srgbClr val="000099"/>
        </a:solidFill>
        <a:latin typeface="Times New Roman" pitchFamily="18" charset="0"/>
        <a:ea typeface="微软雅黑" pitchFamily="34" charset="-122"/>
        <a:cs typeface="Times New Roman" pitchFamily="18" charset="0"/>
      </a:defRPr>
    </a:lvl8pPr>
    <a:lvl9pPr marL="3657600" algn="l" defTabSz="914400" rtl="0" eaLnBrk="1" latinLnBrk="0" hangingPunct="1">
      <a:defRPr sz="2800" b="1" u="sng" kern="1200">
        <a:solidFill>
          <a:srgbClr val="000099"/>
        </a:solidFill>
        <a:latin typeface="Times New Roman" pitchFamily="18" charset="0"/>
        <a:ea typeface="微软雅黑" pitchFamily="34" charset="-122"/>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showPr>
  <p:clrMru>
    <a:srgbClr val="FBFBFB"/>
    <a:srgbClr val="99CCFF"/>
    <a:srgbClr val="6699FF"/>
    <a:srgbClr val="3399FF"/>
    <a:srgbClr val="0099FF"/>
    <a:srgbClr val="C0C0C0"/>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539" autoAdjust="0"/>
    <p:restoredTop sz="90167" autoAdjust="0"/>
  </p:normalViewPr>
  <p:slideViewPr>
    <p:cSldViewPr>
      <p:cViewPr varScale="1">
        <p:scale>
          <a:sx n="103" d="100"/>
          <a:sy n="103" d="100"/>
        </p:scale>
        <p:origin x="-456" y="-90"/>
      </p:cViewPr>
      <p:guideLst>
        <p:guide orient="horz" pos="162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932"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kumimoji="1" sz="1200" b="0" u="none">
                <a:solidFill>
                  <a:schemeClr val="tx1"/>
                </a:solidFill>
                <a:effectLst/>
                <a:latin typeface="Times New Roman" pitchFamily="18" charset="0"/>
                <a:ea typeface="宋体" pitchFamily="2" charset="-122"/>
                <a:cs typeface="+mn-cs"/>
              </a:defRPr>
            </a:lvl1pPr>
          </a:lstStyle>
          <a:p>
            <a:pPr>
              <a:defRPr/>
            </a:pPr>
            <a:endParaRPr lang="en-US" altLang="zh-CN"/>
          </a:p>
        </p:txBody>
      </p:sp>
      <p:sp>
        <p:nvSpPr>
          <p:cNvPr id="348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b="0" u="none">
                <a:solidFill>
                  <a:schemeClr val="tx1"/>
                </a:solidFill>
                <a:effectLst/>
                <a:latin typeface="Times New Roman" pitchFamily="18" charset="0"/>
                <a:ea typeface="宋体" pitchFamily="2" charset="-122"/>
                <a:cs typeface="+mn-cs"/>
              </a:defRPr>
            </a:lvl1pPr>
          </a:lstStyle>
          <a:p>
            <a:pPr>
              <a:defRPr/>
            </a:pPr>
            <a:endParaRPr lang="en-US" altLang="zh-CN"/>
          </a:p>
        </p:txBody>
      </p:sp>
      <p:sp>
        <p:nvSpPr>
          <p:cNvPr id="348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kumimoji="1" sz="1200" b="0" u="none">
                <a:solidFill>
                  <a:schemeClr val="tx1"/>
                </a:solidFill>
                <a:effectLst/>
                <a:latin typeface="Times New Roman" pitchFamily="18" charset="0"/>
                <a:ea typeface="宋体" pitchFamily="2" charset="-122"/>
                <a:cs typeface="+mn-cs"/>
              </a:defRPr>
            </a:lvl1pPr>
          </a:lstStyle>
          <a:p>
            <a:pPr>
              <a:defRPr/>
            </a:pPr>
            <a:endParaRPr lang="en-US" altLang="zh-CN"/>
          </a:p>
        </p:txBody>
      </p:sp>
      <p:sp>
        <p:nvSpPr>
          <p:cNvPr id="348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1" sz="1200" b="0" u="none">
                <a:solidFill>
                  <a:schemeClr val="tx1"/>
                </a:solidFill>
                <a:effectLst/>
                <a:latin typeface="Times New Roman" pitchFamily="18" charset="0"/>
                <a:ea typeface="宋体" pitchFamily="2" charset="-122"/>
                <a:cs typeface="+mn-cs"/>
              </a:defRPr>
            </a:lvl1pPr>
          </a:lstStyle>
          <a:p>
            <a:pPr>
              <a:defRPr/>
            </a:pPr>
            <a:fld id="{AF718FEB-8227-4DDC-A13C-945493B8637B}"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kumimoji="1" sz="1200" b="0" u="none">
                <a:solidFill>
                  <a:schemeClr val="tx1"/>
                </a:solidFill>
                <a:effectLst/>
                <a:latin typeface="Times New Roman" pitchFamily="18" charset="0"/>
                <a:ea typeface="宋体" pitchFamily="2" charset="-122"/>
                <a:cs typeface="+mn-cs"/>
              </a:defRPr>
            </a:lvl1pPr>
          </a:lstStyle>
          <a:p>
            <a:pPr>
              <a:defRPr/>
            </a:pPr>
            <a:endParaRPr lang="en-US" altLang="zh-CN"/>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b="0" u="none">
                <a:solidFill>
                  <a:schemeClr val="tx1"/>
                </a:solidFill>
                <a:effectLst/>
                <a:latin typeface="Times New Roman" pitchFamily="18" charset="0"/>
                <a:ea typeface="宋体" pitchFamily="2" charset="-122"/>
                <a:cs typeface="+mn-cs"/>
              </a:defRPr>
            </a:lvl1pPr>
          </a:lstStyle>
          <a:p>
            <a:pPr>
              <a:defRPr/>
            </a:pPr>
            <a:endParaRPr lang="en-US" altLang="zh-CN"/>
          </a:p>
        </p:txBody>
      </p:sp>
      <p:sp>
        <p:nvSpPr>
          <p:cNvPr id="13316" name="Rectangle 4"/>
          <p:cNvSpPr>
            <a:spLocks noGrp="1" noRot="1" noChangeAspect="1" noChangeArrowheads="1" noTextEdit="1"/>
          </p:cNvSpPr>
          <p:nvPr>
            <p:ph type="sldImg" idx="2"/>
          </p:nvPr>
        </p:nvSpPr>
        <p:spPr bwMode="auto">
          <a:xfrm>
            <a:off x="382588" y="685800"/>
            <a:ext cx="6092825"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kumimoji="1" sz="1200" b="0" u="none">
                <a:solidFill>
                  <a:schemeClr val="tx1"/>
                </a:solidFill>
                <a:effectLst/>
                <a:latin typeface="Times New Roman" pitchFamily="18" charset="0"/>
                <a:ea typeface="宋体" pitchFamily="2" charset="-122"/>
                <a:cs typeface="+mn-cs"/>
              </a:defRPr>
            </a:lvl1pPr>
          </a:lstStyle>
          <a:p>
            <a:pPr>
              <a:defRPr/>
            </a:pPr>
            <a:endParaRPr lang="en-US" altLang="zh-CN"/>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1" sz="1200" b="0" u="none">
                <a:solidFill>
                  <a:schemeClr val="tx1"/>
                </a:solidFill>
                <a:effectLst/>
                <a:latin typeface="Times New Roman" pitchFamily="18" charset="0"/>
                <a:ea typeface="宋体" pitchFamily="2" charset="-122"/>
                <a:cs typeface="+mn-cs"/>
              </a:defRPr>
            </a:lvl1pPr>
          </a:lstStyle>
          <a:p>
            <a:pPr>
              <a:defRPr/>
            </a:pPr>
            <a:fld id="{8759F2E8-975B-47D7-9416-3E922BF4BB48}"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76709D9-6CF8-4803-83EE-17BC481EC17A}" type="slidenum">
              <a:rPr lang="en-US" altLang="zh-CN" sz="1200" b="0" u="none">
                <a:solidFill>
                  <a:schemeClr val="tx1"/>
                </a:solidFill>
                <a:latin typeface="Arial" charset="0"/>
                <a:ea typeface="宋体" charset="-122"/>
              </a:rPr>
              <a:pPr algn="r"/>
              <a:t>3</a:t>
            </a:fld>
            <a:endParaRPr lang="en-US" altLang="zh-CN" sz="1200" b="0" u="none">
              <a:solidFill>
                <a:schemeClr val="tx1"/>
              </a:solidFill>
              <a:latin typeface="Arial" charset="0"/>
              <a:ea typeface="宋体" charset="-122"/>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xfrm>
            <a:off x="685800" y="4343400"/>
            <a:ext cx="5486400" cy="4114800"/>
          </a:xfrm>
          <a:noFill/>
          <a:ln/>
        </p:spPr>
        <p:txBody>
          <a:bodyPr/>
          <a:lstStyle/>
          <a:p>
            <a:endParaRPr lang="zh-CN" altLang="zh-CN" smtClean="0">
              <a:ea typeface="宋体"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7" name="Rectangle 2055"/>
          <p:cNvSpPr txBox="1">
            <a:spLocks noGrp="1" noChangeArrowheads="1"/>
          </p:cNvSpPr>
          <p:nvPr/>
        </p:nvSpPr>
        <p:spPr bwMode="auto">
          <a:xfrm>
            <a:off x="3917950" y="8656638"/>
            <a:ext cx="2978150" cy="496887"/>
          </a:xfrm>
          <a:prstGeom prst="rect">
            <a:avLst/>
          </a:prstGeom>
          <a:noFill/>
          <a:ln w="9525">
            <a:noFill/>
            <a:miter lim="800000"/>
            <a:headEnd/>
            <a:tailEnd/>
          </a:ln>
        </p:spPr>
        <p:txBody>
          <a:bodyPr anchor="b"/>
          <a:lstStyle/>
          <a:p>
            <a:pPr algn="r"/>
            <a:fld id="{34A72A63-6E2E-42FB-AA96-2CE2634C1E65}" type="slidenum">
              <a:rPr lang="en-US" altLang="zh-CN" sz="1200" b="0" u="none">
                <a:solidFill>
                  <a:schemeClr val="tx1"/>
                </a:solidFill>
                <a:latin typeface="Arial" charset="0"/>
                <a:ea typeface="宋体" charset="-122"/>
              </a:rPr>
              <a:pPr algn="r"/>
              <a:t>20</a:t>
            </a:fld>
            <a:endParaRPr lang="en-US" altLang="zh-CN" sz="1200" b="0" u="none">
              <a:solidFill>
                <a:schemeClr val="tx1"/>
              </a:solidFill>
              <a:latin typeface="Arial" charset="0"/>
              <a:ea typeface="宋体" charset="-122"/>
            </a:endParaRPr>
          </a:p>
        </p:txBody>
      </p:sp>
      <p:sp>
        <p:nvSpPr>
          <p:cNvPr id="331778" name="Rectangle 2"/>
          <p:cNvSpPr>
            <a:spLocks noGrp="1" noRot="1" noChangeAspect="1" noChangeArrowheads="1" noTextEdit="1"/>
          </p:cNvSpPr>
          <p:nvPr>
            <p:ph type="sldImg"/>
          </p:nvPr>
        </p:nvSpPr>
        <p:spPr>
          <a:xfrm>
            <a:off x="420688" y="709613"/>
            <a:ext cx="6051550" cy="3405187"/>
          </a:xfrm>
          <a:ln/>
        </p:spPr>
      </p:sp>
      <p:sp>
        <p:nvSpPr>
          <p:cNvPr id="331779" name="Rectangle 3"/>
          <p:cNvSpPr>
            <a:spLocks noGrp="1" noChangeArrowheads="1"/>
          </p:cNvSpPr>
          <p:nvPr>
            <p:ph type="body" idx="1"/>
          </p:nvPr>
        </p:nvSpPr>
        <p:spPr>
          <a:xfrm>
            <a:off x="939800" y="4327525"/>
            <a:ext cx="5014913" cy="4116388"/>
          </a:xfrm>
          <a:noFill/>
          <a:ln/>
        </p:spPr>
        <p:txBody>
          <a:bodyPr/>
          <a:lstStyle/>
          <a:p>
            <a:pPr eaLnBrk="1" hangingPunct="1"/>
            <a:r>
              <a:rPr lang="zh-CN" altLang="en-US" dirty="0" smtClean="0"/>
              <a:t>一个主动模式的</a:t>
            </a:r>
            <a:r>
              <a:rPr lang="en-US" altLang="zh-CN" dirty="0" smtClean="0"/>
              <a:t>FTP</a:t>
            </a:r>
            <a:r>
              <a:rPr lang="zh-CN" altLang="en-US" dirty="0" smtClean="0"/>
              <a:t>连接建立要遵循以下步骤：</a:t>
            </a:r>
            <a:br>
              <a:rPr lang="zh-CN" altLang="en-US" dirty="0" smtClean="0"/>
            </a:br>
            <a:r>
              <a:rPr lang="zh-CN" altLang="en-US" dirty="0" smtClean="0"/>
              <a:t>客户端打开一个随机的端口（端口号大于</a:t>
            </a:r>
            <a:r>
              <a:rPr lang="en-US" altLang="zh-CN" dirty="0" smtClean="0"/>
              <a:t>1024</a:t>
            </a:r>
            <a:r>
              <a:rPr lang="zh-CN" altLang="en-US" dirty="0" smtClean="0"/>
              <a:t>，在这里，我们称它为</a:t>
            </a:r>
            <a:r>
              <a:rPr lang="en-US" altLang="zh-CN" dirty="0" smtClean="0"/>
              <a:t>x</a:t>
            </a:r>
            <a:r>
              <a:rPr lang="zh-CN" altLang="en-US" dirty="0" smtClean="0"/>
              <a:t>），同时一个</a:t>
            </a:r>
            <a:r>
              <a:rPr lang="en-US" altLang="zh-CN" dirty="0" smtClean="0"/>
              <a:t>FTP</a:t>
            </a:r>
            <a:r>
              <a:rPr lang="zh-CN" altLang="en-US" dirty="0" smtClean="0"/>
              <a:t>进程连接至服务器的</a:t>
            </a:r>
            <a:r>
              <a:rPr lang="en-US" altLang="zh-CN" dirty="0" smtClean="0"/>
              <a:t>21</a:t>
            </a:r>
            <a:r>
              <a:rPr lang="zh-CN" altLang="en-US" dirty="0" smtClean="0"/>
              <a:t>号命令端口。此时，源端口为随机端口</a:t>
            </a:r>
            <a:r>
              <a:rPr lang="en-US" altLang="zh-CN" dirty="0" smtClean="0"/>
              <a:t>x</a:t>
            </a:r>
            <a:r>
              <a:rPr lang="zh-CN" altLang="en-US" dirty="0" smtClean="0"/>
              <a:t>，在客户端，远程端口为</a:t>
            </a:r>
            <a:r>
              <a:rPr lang="en-US" altLang="zh-CN" dirty="0" smtClean="0"/>
              <a:t>21</a:t>
            </a:r>
            <a:r>
              <a:rPr lang="zh-CN" altLang="en-US" dirty="0" smtClean="0"/>
              <a:t>，在服务器。 </a:t>
            </a:r>
            <a:br>
              <a:rPr lang="zh-CN" altLang="en-US" dirty="0" smtClean="0"/>
            </a:br>
            <a:r>
              <a:rPr lang="zh-CN" altLang="en-US" dirty="0" smtClean="0"/>
              <a:t>客户端开始监听端口（</a:t>
            </a:r>
            <a:r>
              <a:rPr lang="en-US" altLang="zh-CN" dirty="0" smtClean="0"/>
              <a:t>x+1</a:t>
            </a:r>
            <a:r>
              <a:rPr lang="zh-CN" altLang="en-US" dirty="0" smtClean="0"/>
              <a:t>），同时向服务器发送一个端口命令（通过服务器的</a:t>
            </a:r>
            <a:r>
              <a:rPr lang="en-US" altLang="zh-CN" dirty="0" smtClean="0"/>
              <a:t>21</a:t>
            </a:r>
            <a:r>
              <a:rPr lang="zh-CN" altLang="en-US" dirty="0" smtClean="0"/>
              <a:t>号命令端口），此命令告诉服务器客户端正在监听的端口号并且已准备好从此端口接收数据。这个端口就是我们所知的数据端口。 </a:t>
            </a:r>
            <a:br>
              <a:rPr lang="zh-CN" altLang="en-US" dirty="0" smtClean="0"/>
            </a:br>
            <a:r>
              <a:rPr lang="zh-CN" altLang="en-US" dirty="0" smtClean="0"/>
              <a:t>服务器打开</a:t>
            </a:r>
            <a:r>
              <a:rPr lang="en-US" altLang="zh-CN" dirty="0" smtClean="0"/>
              <a:t>20</a:t>
            </a:r>
            <a:r>
              <a:rPr lang="zh-CN" altLang="en-US" dirty="0" smtClean="0"/>
              <a:t>号源端口并且建立和客户端数据端口的连接。此时，源端口为</a:t>
            </a:r>
            <a:r>
              <a:rPr lang="en-US" altLang="zh-CN" dirty="0" smtClean="0"/>
              <a:t>20</a:t>
            </a:r>
            <a:r>
              <a:rPr lang="zh-CN" altLang="en-US" dirty="0" smtClean="0"/>
              <a:t>，远程数据端口为（</a:t>
            </a:r>
            <a:r>
              <a:rPr lang="en-US" altLang="zh-CN" dirty="0" smtClean="0"/>
              <a:t>x+1</a:t>
            </a:r>
            <a:r>
              <a:rPr lang="zh-CN" altLang="en-US" dirty="0" smtClean="0"/>
              <a:t>）。 </a:t>
            </a:r>
            <a:br>
              <a:rPr lang="zh-CN" altLang="en-US" dirty="0" smtClean="0"/>
            </a:br>
            <a:r>
              <a:rPr lang="zh-CN" altLang="en-US" dirty="0" smtClean="0"/>
              <a:t>客户端通过本地的数据端口建立一个和服务器</a:t>
            </a:r>
            <a:r>
              <a:rPr lang="en-US" altLang="zh-CN" dirty="0" smtClean="0"/>
              <a:t>20</a:t>
            </a:r>
            <a:r>
              <a:rPr lang="zh-CN" altLang="en-US" dirty="0" smtClean="0"/>
              <a:t>号端口的连接，然后向服务器发送一个应答，告诉服务器它已经建立好了一个连接。</a:t>
            </a:r>
            <a:endParaRPr lang="zh-CN" altLang="en-US" dirty="0" smtClean="0">
              <a:ea typeface="宋体"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endParaRPr lang="zh-CN" altLang="en-US" smtClean="0">
              <a:ea typeface="宋体"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a:lnSpc>
                <a:spcPct val="125000"/>
              </a:lnSpc>
            </a:pPr>
            <a:r>
              <a:rPr lang="en-US" altLang="zh-CN" dirty="0" smtClean="0"/>
              <a:t>16</a:t>
            </a:r>
            <a:r>
              <a:rPr lang="zh-CN" altLang="en-US" dirty="0" smtClean="0"/>
              <a:t>位，</a:t>
            </a:r>
            <a:r>
              <a:rPr lang="en-US" altLang="zh-CN" dirty="0" smtClean="0"/>
              <a:t>65536.</a:t>
            </a:r>
          </a:p>
          <a:p>
            <a:pPr>
              <a:lnSpc>
                <a:spcPct val="125000"/>
              </a:lnSpc>
            </a:pPr>
            <a:r>
              <a:rPr lang="zh-CN" altLang="en-US" sz="1200" kern="1200" dirty="0" smtClean="0">
                <a:solidFill>
                  <a:srgbClr val="1A3868"/>
                </a:solidFill>
                <a:latin typeface="Times New Roman" pitchFamily="18" charset="0"/>
                <a:ea typeface="微软雅黑" pitchFamily="34" charset="-122"/>
                <a:cs typeface="Times New Roman" pitchFamily="18" charset="0"/>
              </a:rPr>
              <a:t>如果源进程是客户端，则源端口号是由</a:t>
            </a:r>
            <a:r>
              <a:rPr lang="en-US" altLang="zh-CN" sz="1200" kern="1200" dirty="0" smtClean="0">
                <a:solidFill>
                  <a:srgbClr val="1A3868"/>
                </a:solidFill>
                <a:latin typeface="Times New Roman" pitchFamily="18" charset="0"/>
                <a:ea typeface="微软雅黑" pitchFamily="34" charset="-122"/>
                <a:cs typeface="Times New Roman" pitchFamily="18" charset="0"/>
              </a:rPr>
              <a:t>UDP</a:t>
            </a:r>
            <a:r>
              <a:rPr lang="zh-CN" altLang="en-US" sz="1200" kern="1200" dirty="0" smtClean="0">
                <a:solidFill>
                  <a:srgbClr val="1A3868"/>
                </a:solidFill>
                <a:latin typeface="Times New Roman" pitchFamily="18" charset="0"/>
                <a:ea typeface="微软雅黑" pitchFamily="34" charset="-122"/>
                <a:cs typeface="Times New Roman" pitchFamily="18" charset="0"/>
              </a:rPr>
              <a:t>软件分配的临时端口号；服务器使用的是熟知端口号。</a:t>
            </a:r>
          </a:p>
          <a:p>
            <a:endParaRPr lang="zh-CN" altLang="en-US" dirty="0"/>
          </a:p>
        </p:txBody>
      </p:sp>
      <p:sp>
        <p:nvSpPr>
          <p:cNvPr id="4" name="灯片编号占位符 3"/>
          <p:cNvSpPr>
            <a:spLocks noGrp="1"/>
          </p:cNvSpPr>
          <p:nvPr>
            <p:ph type="sldNum" sz="quarter" idx="10"/>
          </p:nvPr>
        </p:nvSpPr>
        <p:spPr/>
        <p:txBody>
          <a:bodyPr/>
          <a:lstStyle/>
          <a:p>
            <a:pPr>
              <a:defRPr/>
            </a:pPr>
            <a:fld id="{8759F2E8-975B-47D7-9416-3E922BF4BB48}" type="slidenum">
              <a:rPr lang="en-US" altLang="zh-CN" smtClean="0"/>
              <a:pPr>
                <a:defRPr/>
              </a:pPr>
              <a:t>9</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2772055-6954-4739-B81E-B1984F55B68E}" type="slidenum">
              <a:rPr lang="en-US" altLang="zh-CN" sz="1200" b="0" u="none">
                <a:solidFill>
                  <a:schemeClr val="tx1"/>
                </a:solidFill>
                <a:latin typeface="Arial" charset="0"/>
                <a:ea typeface="宋体" charset="-122"/>
              </a:rPr>
              <a:pPr algn="r"/>
              <a:t>12</a:t>
            </a:fld>
            <a:endParaRPr lang="en-US" altLang="zh-CN" sz="1200" b="0" u="none">
              <a:solidFill>
                <a:schemeClr val="tx1"/>
              </a:solidFill>
              <a:latin typeface="Arial" charset="0"/>
              <a:ea typeface="宋体" charset="-122"/>
            </a:endParaRPr>
          </a:p>
        </p:txBody>
      </p:sp>
      <p:sp>
        <p:nvSpPr>
          <p:cNvPr id="307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5AEE5C5-3778-41C3-A5C0-0B7B479757B0}" type="slidenum">
              <a:rPr lang="en-US" altLang="zh-CN" sz="1200" b="0" u="none">
                <a:solidFill>
                  <a:schemeClr val="tx1"/>
                </a:solidFill>
                <a:latin typeface="Arial" charset="0"/>
                <a:ea typeface="宋体" charset="-122"/>
              </a:rPr>
              <a:pPr algn="r"/>
              <a:t>12</a:t>
            </a:fld>
            <a:endParaRPr lang="en-US" altLang="zh-CN" sz="1200" b="0" u="none">
              <a:solidFill>
                <a:schemeClr val="tx1"/>
              </a:solidFill>
              <a:latin typeface="Arial" charset="0"/>
              <a:ea typeface="宋体" charset="-122"/>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685800" y="4343400"/>
            <a:ext cx="5486400" cy="4114800"/>
          </a:xfrm>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zh-CN" altLang="en-US" sz="1200" b="0" u="none" dirty="0" smtClean="0">
                <a:solidFill>
                  <a:srgbClr val="1A3868"/>
                </a:solidFill>
              </a:rPr>
              <a:t>在计算检验和时，临时把“伪报头”和 </a:t>
            </a:r>
            <a:r>
              <a:rPr lang="en-US" altLang="zh-CN" sz="1200" b="0" u="none" dirty="0" smtClean="0">
                <a:solidFill>
                  <a:srgbClr val="1A3868"/>
                </a:solidFill>
              </a:rPr>
              <a:t>UDP </a:t>
            </a:r>
            <a:r>
              <a:rPr lang="zh-CN" altLang="en-US" sz="1200" b="0" u="none" dirty="0" smtClean="0">
                <a:solidFill>
                  <a:srgbClr val="1A3868"/>
                </a:solidFill>
              </a:rPr>
              <a:t>用户数据报连接在一起。</a:t>
            </a:r>
          </a:p>
          <a:p>
            <a:r>
              <a:rPr lang="zh-CN" altLang="en-US" sz="1200" b="0" u="none" dirty="0" smtClean="0">
                <a:solidFill>
                  <a:srgbClr val="1A3868"/>
                </a:solidFill>
              </a:rPr>
              <a:t>伪报头仅仅是为了计算检验和，不参与传输。</a:t>
            </a:r>
            <a:endParaRPr lang="zh-CN" altLang="zh-CN" dirty="0" smtClean="0">
              <a:ea typeface="宋体"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1A3868"/>
                </a:solidFill>
                <a:latin typeface="Times New Roman" pitchFamily="18" charset="0"/>
                <a:ea typeface="微软雅黑" pitchFamily="34" charset="-122"/>
                <a:cs typeface="Times New Roman" pitchFamily="18" charset="0"/>
              </a:rPr>
              <a:t>UDP</a:t>
            </a:r>
            <a:r>
              <a:rPr lang="zh-CN" altLang="en-US" sz="1200" kern="1200" dirty="0" smtClean="0">
                <a:solidFill>
                  <a:srgbClr val="1A3868"/>
                </a:solidFill>
                <a:latin typeface="Times New Roman" pitchFamily="18" charset="0"/>
                <a:ea typeface="微软雅黑" pitchFamily="34" charset="-122"/>
                <a:cs typeface="Times New Roman" pitchFamily="18" charset="0"/>
              </a:rPr>
              <a:t>校验和包括三个部分：伪报头（</a:t>
            </a:r>
            <a:r>
              <a:rPr lang="en-US" altLang="zh-CN" sz="1200" kern="1200" dirty="0" smtClean="0">
                <a:solidFill>
                  <a:srgbClr val="1A3868"/>
                </a:solidFill>
                <a:latin typeface="Times New Roman" pitchFamily="18" charset="0"/>
                <a:ea typeface="微软雅黑" pitchFamily="34" charset="-122"/>
                <a:cs typeface="Times New Roman" pitchFamily="18" charset="0"/>
              </a:rPr>
              <a:t>pseudo header</a:t>
            </a:r>
            <a:r>
              <a:rPr lang="zh-CN" altLang="en-US" sz="1200" kern="1200" dirty="0" smtClean="0">
                <a:solidFill>
                  <a:srgbClr val="1A3868"/>
                </a:solidFill>
                <a:latin typeface="Times New Roman" pitchFamily="18" charset="0"/>
                <a:ea typeface="微软雅黑" pitchFamily="34" charset="-122"/>
                <a:cs typeface="Times New Roman" pitchFamily="18" charset="0"/>
              </a:rPr>
              <a:t>）、</a:t>
            </a:r>
            <a:r>
              <a:rPr lang="en-US" altLang="zh-CN" sz="1200" kern="1200" dirty="0" smtClean="0">
                <a:solidFill>
                  <a:srgbClr val="1A3868"/>
                </a:solidFill>
                <a:latin typeface="Times New Roman" pitchFamily="18" charset="0"/>
                <a:ea typeface="微软雅黑" pitchFamily="34" charset="-122"/>
                <a:cs typeface="Times New Roman" pitchFamily="18" charset="0"/>
              </a:rPr>
              <a:t>UDP</a:t>
            </a:r>
            <a:r>
              <a:rPr lang="zh-CN" altLang="en-US" sz="1200" kern="1200" dirty="0" smtClean="0">
                <a:solidFill>
                  <a:srgbClr val="1A3868"/>
                </a:solidFill>
                <a:latin typeface="Times New Roman" pitchFamily="18" charset="0"/>
                <a:ea typeface="微软雅黑" pitchFamily="34" charset="-122"/>
                <a:cs typeface="Times New Roman" pitchFamily="18" charset="0"/>
              </a:rPr>
              <a:t>报头与应用层数据。</a:t>
            </a:r>
          </a:p>
          <a:p>
            <a:endParaRPr lang="zh-CN" altLang="en-US" dirty="0"/>
          </a:p>
        </p:txBody>
      </p:sp>
      <p:sp>
        <p:nvSpPr>
          <p:cNvPr id="4" name="灯片编号占位符 3"/>
          <p:cNvSpPr>
            <a:spLocks noGrp="1"/>
          </p:cNvSpPr>
          <p:nvPr>
            <p:ph type="sldNum" sz="quarter" idx="10"/>
          </p:nvPr>
        </p:nvSpPr>
        <p:spPr/>
        <p:txBody>
          <a:bodyPr/>
          <a:lstStyle/>
          <a:p>
            <a:pPr>
              <a:defRPr/>
            </a:pPr>
            <a:fld id="{8759F2E8-975B-47D7-9416-3E922BF4BB48}" type="slidenum">
              <a:rPr lang="en-US" altLang="zh-CN" smtClean="0"/>
              <a:pPr>
                <a:defRPr/>
              </a:pPr>
              <a:t>13</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kern="1200" dirty="0" smtClean="0">
                <a:solidFill>
                  <a:srgbClr val="1A3868"/>
                </a:solidFill>
                <a:latin typeface="Times New Roman" pitchFamily="18" charset="0"/>
                <a:ea typeface="微软雅黑" pitchFamily="34" charset="-122"/>
                <a:cs typeface="Times New Roman" pitchFamily="18" charset="0"/>
              </a:rPr>
              <a:t> UDP</a:t>
            </a:r>
            <a:r>
              <a:rPr lang="zh-CN" altLang="en-US" sz="1200" kern="1200" dirty="0" smtClean="0">
                <a:solidFill>
                  <a:srgbClr val="1A3868"/>
                </a:solidFill>
                <a:latin typeface="Times New Roman" pitchFamily="18" charset="0"/>
                <a:ea typeface="微软雅黑" pitchFamily="34" charset="-122"/>
                <a:cs typeface="Times New Roman" pitchFamily="18" charset="0"/>
              </a:rPr>
              <a:t>协议是一种适用于实时语音与视频传输的传输层协议。</a:t>
            </a:r>
            <a:endParaRPr lang="zh-CN" altLang="en-US" dirty="0"/>
          </a:p>
        </p:txBody>
      </p:sp>
      <p:sp>
        <p:nvSpPr>
          <p:cNvPr id="4" name="灯片编号占位符 3"/>
          <p:cNvSpPr>
            <a:spLocks noGrp="1"/>
          </p:cNvSpPr>
          <p:nvPr>
            <p:ph type="sldNum" sz="quarter" idx="10"/>
          </p:nvPr>
        </p:nvSpPr>
        <p:spPr/>
        <p:txBody>
          <a:bodyPr/>
          <a:lstStyle/>
          <a:p>
            <a:pPr>
              <a:defRPr/>
            </a:pPr>
            <a:fld id="{8759F2E8-975B-47D7-9416-3E922BF4BB48}" type="slidenum">
              <a:rPr lang="en-US" altLang="zh-CN" smtClean="0"/>
              <a:pPr>
                <a:defRPr/>
              </a:pPr>
              <a:t>14</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zh-CN" altLang="en-US" sz="1200" kern="1200" dirty="0" smtClean="0">
                <a:solidFill>
                  <a:srgbClr val="1A3868"/>
                </a:solidFill>
                <a:latin typeface="Times New Roman" pitchFamily="18" charset="0"/>
                <a:ea typeface="微软雅黑" pitchFamily="34" charset="-122"/>
                <a:cs typeface="Times New Roman" pitchFamily="18" charset="0"/>
              </a:rPr>
              <a:t>因此接收端应用程序数据字节的起始与终结位置必须由应用程序自己确定。</a:t>
            </a:r>
          </a:p>
          <a:p>
            <a:endParaRPr lang="zh-CN" altLang="en-US" dirty="0"/>
          </a:p>
        </p:txBody>
      </p:sp>
      <p:sp>
        <p:nvSpPr>
          <p:cNvPr id="4" name="灯片编号占位符 3"/>
          <p:cNvSpPr>
            <a:spLocks noGrp="1"/>
          </p:cNvSpPr>
          <p:nvPr>
            <p:ph type="sldNum" sz="quarter" idx="10"/>
          </p:nvPr>
        </p:nvSpPr>
        <p:spPr/>
        <p:txBody>
          <a:bodyPr/>
          <a:lstStyle/>
          <a:p>
            <a:pPr>
              <a:defRPr/>
            </a:pPr>
            <a:fld id="{8759F2E8-975B-47D7-9416-3E922BF4BB48}" type="slidenum">
              <a:rPr lang="en-US" altLang="zh-CN" smtClean="0"/>
              <a:pPr>
                <a:defRPr/>
              </a:pPr>
              <a:t>16</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u="sng" dirty="0" smtClean="0">
                <a:latin typeface="Times New Roman" pitchFamily="18" charset="0"/>
                <a:cs typeface="Times New Roman" pitchFamily="18" charset="0"/>
              </a:rPr>
              <a:t>TCP</a:t>
            </a:r>
            <a:r>
              <a:rPr lang="zh-CN" altLang="en-US" sz="1200" u="sng" dirty="0" smtClean="0">
                <a:latin typeface="Times New Roman" pitchFamily="18" charset="0"/>
                <a:cs typeface="Times New Roman" pitchFamily="18" charset="0"/>
              </a:rPr>
              <a:t>协议支持字节流传输示意图</a:t>
            </a:r>
          </a:p>
          <a:p>
            <a:endParaRPr lang="zh-CN" altLang="en-US" dirty="0"/>
          </a:p>
        </p:txBody>
      </p:sp>
      <p:sp>
        <p:nvSpPr>
          <p:cNvPr id="4" name="灯片编号占位符 3"/>
          <p:cNvSpPr>
            <a:spLocks noGrp="1"/>
          </p:cNvSpPr>
          <p:nvPr>
            <p:ph type="sldNum" sz="quarter" idx="10"/>
          </p:nvPr>
        </p:nvSpPr>
        <p:spPr/>
        <p:txBody>
          <a:bodyPr/>
          <a:lstStyle/>
          <a:p>
            <a:pPr>
              <a:defRPr/>
            </a:pPr>
            <a:fld id="{8759F2E8-975B-47D7-9416-3E922BF4BB48}" type="slidenum">
              <a:rPr lang="en-US" altLang="zh-CN" smtClean="0"/>
              <a:pPr>
                <a:defRPr/>
              </a:pPr>
              <a:t>17</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1A3868"/>
                </a:solidFill>
                <a:latin typeface="Times New Roman" pitchFamily="18" charset="0"/>
                <a:ea typeface="微软雅黑" pitchFamily="34" charset="-122"/>
                <a:cs typeface="Times New Roman" pitchFamily="18" charset="0"/>
              </a:rPr>
              <a:t>TCP</a:t>
            </a:r>
            <a:r>
              <a:rPr lang="zh-CN" altLang="en-US" sz="1200" kern="1200" dirty="0" smtClean="0">
                <a:solidFill>
                  <a:srgbClr val="1A3868"/>
                </a:solidFill>
                <a:latin typeface="Times New Roman" pitchFamily="18" charset="0"/>
                <a:ea typeface="微软雅黑" pitchFamily="34" charset="-122"/>
                <a:cs typeface="Times New Roman" pitchFamily="18" charset="0"/>
              </a:rPr>
              <a:t>软件将分别管理多个</a:t>
            </a:r>
            <a:r>
              <a:rPr lang="en-US" altLang="zh-CN" sz="1200" kern="1200" dirty="0" smtClean="0">
                <a:solidFill>
                  <a:srgbClr val="1A3868"/>
                </a:solidFill>
                <a:latin typeface="Times New Roman" pitchFamily="18" charset="0"/>
                <a:ea typeface="微软雅黑" pitchFamily="34" charset="-122"/>
                <a:cs typeface="Times New Roman" pitchFamily="18" charset="0"/>
              </a:rPr>
              <a:t>TCP</a:t>
            </a:r>
            <a:r>
              <a:rPr lang="zh-CN" altLang="en-US" sz="1200" kern="1200" dirty="0" smtClean="0">
                <a:solidFill>
                  <a:srgbClr val="1A3868"/>
                </a:solidFill>
                <a:latin typeface="Times New Roman" pitchFamily="18" charset="0"/>
                <a:ea typeface="微软雅黑" pitchFamily="34" charset="-122"/>
                <a:cs typeface="Times New Roman" pitchFamily="18" charset="0"/>
              </a:rPr>
              <a:t>连接。</a:t>
            </a:r>
          </a:p>
          <a:p>
            <a:endParaRPr lang="zh-CN" altLang="en-US" dirty="0"/>
          </a:p>
        </p:txBody>
      </p:sp>
      <p:sp>
        <p:nvSpPr>
          <p:cNvPr id="4" name="灯片编号占位符 3"/>
          <p:cNvSpPr>
            <a:spLocks noGrp="1"/>
          </p:cNvSpPr>
          <p:nvPr>
            <p:ph type="sldNum" sz="quarter" idx="10"/>
          </p:nvPr>
        </p:nvSpPr>
        <p:spPr/>
        <p:txBody>
          <a:bodyPr/>
          <a:lstStyle/>
          <a:p>
            <a:pPr>
              <a:defRPr/>
            </a:pPr>
            <a:fld id="{8759F2E8-975B-47D7-9416-3E922BF4BB48}" type="slidenum">
              <a:rPr lang="en-US" altLang="zh-CN" smtClean="0"/>
              <a:pPr>
                <a:defRPr/>
              </a:pPr>
              <a:t>19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500034" y="1598613"/>
            <a:ext cx="6243654" cy="1045369"/>
          </a:xfrm>
        </p:spPr>
        <p:txBody>
          <a:bodyPr/>
          <a:lstStyle>
            <a:lvl1pPr>
              <a:defRPr sz="4400">
                <a:solidFill>
                  <a:schemeClr val="accent1">
                    <a:lumMod val="50000"/>
                  </a:schemeClr>
                </a:solidFill>
              </a:defRPr>
            </a:lvl1p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1185834" y="2916238"/>
            <a:ext cx="4914912" cy="1013628"/>
          </a:xfrm>
        </p:spPr>
        <p:txBody>
          <a:bodyPr/>
          <a:lstStyle>
            <a:lvl1pPr marL="0" indent="0" algn="ctr">
              <a:buNone/>
              <a:defRPr sz="3200" b="1">
                <a:solidFill>
                  <a:schemeClr val="accent1">
                    <a:lumMod val="75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a:xfrm>
            <a:off x="2895600" y="4830763"/>
            <a:ext cx="2895600" cy="228600"/>
          </a:xfrm>
          <a:prstGeom prst="rect">
            <a:avLst/>
          </a:prstGeom>
        </p:spPr>
        <p:txBody>
          <a:bodyPr/>
          <a:lstStyle>
            <a:lvl1pPr algn="ctr" eaLnBrk="0" hangingPunct="0">
              <a:defRPr/>
            </a:lvl1pPr>
          </a:lstStyle>
          <a:p>
            <a:pPr>
              <a:defRPr/>
            </a:pPr>
            <a:fld id="{190B87A2-C62F-46C1-81CD-F9DDF14E28C6}" type="slidenum">
              <a:rPr lang="en-US" altLang="ko-KR" smtClean="0"/>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457200"/>
            <a:ext cx="1943100" cy="41163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457200"/>
            <a:ext cx="5676900" cy="41163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a:xfrm>
            <a:off x="2895600" y="4830763"/>
            <a:ext cx="2895600" cy="228600"/>
          </a:xfrm>
          <a:prstGeom prst="rect">
            <a:avLst/>
          </a:prstGeom>
        </p:spPr>
        <p:txBody>
          <a:bodyPr/>
          <a:lstStyle>
            <a:lvl1pPr algn="ctr" eaLnBrk="0" hangingPunct="0">
              <a:defRPr/>
            </a:lvl1pPr>
          </a:lstStyle>
          <a:p>
            <a:pPr>
              <a:defRPr/>
            </a:pPr>
            <a:fld id="{7151B610-DAAE-4EE0-96EE-8FDD010EAC2D}" type="slidenum">
              <a:rPr lang="en-US" altLang="ko-KR" smtClean="0"/>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0">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6763"/>
            <a:ext cx="7772400" cy="1020762"/>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1225"/>
            <a:ext cx="7772400" cy="11255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页脚占位符 3"/>
          <p:cNvSpPr>
            <a:spLocks noGrp="1"/>
          </p:cNvSpPr>
          <p:nvPr>
            <p:ph type="ftr" sz="quarter" idx="10"/>
          </p:nvPr>
        </p:nvSpPr>
        <p:spPr>
          <a:xfrm>
            <a:off x="2895600" y="4715684"/>
            <a:ext cx="2895600" cy="228600"/>
          </a:xfrm>
          <a:prstGeom prst="rect">
            <a:avLst/>
          </a:prstGeom>
        </p:spPr>
        <p:txBody>
          <a:bodyPr/>
          <a:lstStyle>
            <a:lvl1pPr algn="ctr" eaLnBrk="0" hangingPunct="0">
              <a:defRPr/>
            </a:lvl1pPr>
          </a:lstStyle>
          <a:p>
            <a:pPr>
              <a:defRPr/>
            </a:pPr>
            <a:fld id="{F6F9C2C0-C49B-44B7-B7B1-74FD51475DF7}" type="slidenum">
              <a:rPr lang="en-US" altLang="ko-KR" smtClean="0"/>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85720" y="286528"/>
            <a:ext cx="6429420" cy="857250"/>
          </a:xfrm>
        </p:spPr>
        <p:txBody>
          <a:bodyPr/>
          <a:lstStyle>
            <a:lvl1pPr algn="l">
              <a:defRPr sz="3000">
                <a:solidFill>
                  <a:schemeClr val="accent1">
                    <a:lumMod val="50000"/>
                  </a:schemeClr>
                </a:solidFill>
              </a:defRPr>
            </a:lvl1p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285720" y="1286660"/>
            <a:ext cx="6429420" cy="30876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485900"/>
            <a:ext cx="3810000" cy="3087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485900"/>
            <a:ext cx="3810000" cy="3087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页脚占位符 4"/>
          <p:cNvSpPr>
            <a:spLocks noGrp="1"/>
          </p:cNvSpPr>
          <p:nvPr>
            <p:ph type="ftr" sz="quarter" idx="10"/>
          </p:nvPr>
        </p:nvSpPr>
        <p:spPr>
          <a:xfrm>
            <a:off x="2895600" y="4830763"/>
            <a:ext cx="2895600" cy="228600"/>
          </a:xfrm>
          <a:prstGeom prst="rect">
            <a:avLst/>
          </a:prstGeom>
        </p:spPr>
        <p:txBody>
          <a:bodyPr/>
          <a:lstStyle>
            <a:lvl1pPr algn="ctr" eaLnBrk="0" hangingPunct="0">
              <a:defRPr/>
            </a:lvl1pPr>
          </a:lstStyle>
          <a:p>
            <a:pPr>
              <a:defRPr/>
            </a:pPr>
            <a:fld id="{8BEED710-D36F-4FAE-92F4-3137A969F2A6}" type="slidenum">
              <a:rPr lang="en-US" altLang="ko-KR" smtClean="0"/>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951"/>
            <a:ext cx="4040188"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9"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9" y="1631951"/>
            <a:ext cx="4041775"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页脚占位符 6"/>
          <p:cNvSpPr>
            <a:spLocks noGrp="1"/>
          </p:cNvSpPr>
          <p:nvPr>
            <p:ph type="ftr" sz="quarter" idx="10"/>
          </p:nvPr>
        </p:nvSpPr>
        <p:spPr>
          <a:xfrm>
            <a:off x="2895600" y="4830763"/>
            <a:ext cx="2895600" cy="228600"/>
          </a:xfrm>
          <a:prstGeom prst="rect">
            <a:avLst/>
          </a:prstGeom>
        </p:spPr>
        <p:txBody>
          <a:bodyPr/>
          <a:lstStyle>
            <a:lvl1pPr algn="ctr" eaLnBrk="0" hangingPunct="0">
              <a:defRPr/>
            </a:lvl1pPr>
          </a:lstStyle>
          <a:p>
            <a:pPr>
              <a:defRPr/>
            </a:pPr>
            <a:fld id="{1F2F9A45-92F8-4F02-AA34-4C2156418BF6}" type="slidenum">
              <a:rPr lang="en-US" altLang="ko-KR" smtClean="0"/>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页脚占位符 2"/>
          <p:cNvSpPr>
            <a:spLocks noGrp="1"/>
          </p:cNvSpPr>
          <p:nvPr>
            <p:ph type="ftr" sz="quarter" idx="10"/>
          </p:nvPr>
        </p:nvSpPr>
        <p:spPr>
          <a:xfrm>
            <a:off x="2895600" y="4830763"/>
            <a:ext cx="2895600" cy="228600"/>
          </a:xfrm>
          <a:prstGeom prst="rect">
            <a:avLst/>
          </a:prstGeom>
        </p:spPr>
        <p:txBody>
          <a:bodyPr/>
          <a:lstStyle>
            <a:lvl1pPr algn="ctr" eaLnBrk="0" hangingPunct="0">
              <a:defRPr/>
            </a:lvl1pPr>
          </a:lstStyle>
          <a:p>
            <a:pPr>
              <a:defRPr/>
            </a:pPr>
            <a:fld id="{9BFF85C9-5EEC-4667-9BCB-965B2B0704CB}" type="slidenum">
              <a:rPr lang="en-US" altLang="ko-KR" smtClean="0"/>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a:xfrm>
            <a:off x="2895600" y="4830763"/>
            <a:ext cx="2895600" cy="228600"/>
          </a:xfrm>
          <a:prstGeom prst="rect">
            <a:avLst/>
          </a:prstGeom>
        </p:spPr>
        <p:txBody>
          <a:bodyPr/>
          <a:lstStyle>
            <a:lvl1pPr algn="ctr" eaLnBrk="0" hangingPunct="0">
              <a:defRPr/>
            </a:lvl1pPr>
          </a:lstStyle>
          <a:p>
            <a:pPr>
              <a:defRPr/>
            </a:pPr>
            <a:fld id="{06EDCD51-148E-4963-BDED-3731EA848F47}" type="slidenum">
              <a:rPr lang="en-US" altLang="ko-KR"/>
              <a:pPr>
                <a:defRPr/>
              </a:pPr>
              <a:t>‹#›</a:t>
            </a:fld>
            <a:endParaRPr lang="en-US" altLang="ko-KR"/>
          </a:p>
        </p:txBody>
      </p:sp>
    </p:spTree>
  </p:cSld>
  <p:clrMapOvr>
    <a:masterClrMapping/>
  </p:clrMapOvr>
  <p:timing>
    <p:tnLst>
      <p:par>
        <p:cTn id="1" dur="indefinite" restart="never" nodeType="tmRoot"/>
      </p:par>
    </p:tnLst>
  </p:timing>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4" y="204790"/>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9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4" y="1076325"/>
            <a:ext cx="3008313" cy="3519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p:cNvSpPr>
          <p:nvPr>
            <p:ph type="ftr" sz="quarter" idx="10"/>
          </p:nvPr>
        </p:nvSpPr>
        <p:spPr>
          <a:xfrm>
            <a:off x="2895600" y="4830763"/>
            <a:ext cx="2895600" cy="228600"/>
          </a:xfrm>
          <a:prstGeom prst="rect">
            <a:avLst/>
          </a:prstGeom>
        </p:spPr>
        <p:txBody>
          <a:bodyPr/>
          <a:lstStyle>
            <a:lvl1pPr algn="ctr" eaLnBrk="0" hangingPunct="0">
              <a:defRPr/>
            </a:lvl1pPr>
          </a:lstStyle>
          <a:p>
            <a:pPr>
              <a:defRPr/>
            </a:pPr>
            <a:fld id="{809EF921-6229-4B40-B5CC-61347ECDF133}" type="slidenum">
              <a:rPr lang="en-US" altLang="ko-KR" smtClean="0"/>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2038"/>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4027489"/>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p:cNvSpPr>
          <p:nvPr>
            <p:ph type="ftr" sz="quarter" idx="10"/>
          </p:nvPr>
        </p:nvSpPr>
        <p:spPr>
          <a:xfrm>
            <a:off x="2895600" y="4830763"/>
            <a:ext cx="2895600" cy="228600"/>
          </a:xfrm>
          <a:prstGeom prst="rect">
            <a:avLst/>
          </a:prstGeom>
        </p:spPr>
        <p:txBody>
          <a:bodyPr/>
          <a:lstStyle>
            <a:lvl1pPr algn="ctr" eaLnBrk="0" hangingPunct="0">
              <a:defRPr/>
            </a:lvl1pPr>
          </a:lstStyle>
          <a:p>
            <a:pPr>
              <a:defRPr/>
            </a:pPr>
            <a:fld id="{EF7D3B5B-5926-4E5E-9FE3-E9BF8C26D4FC}" type="slidenum">
              <a:rPr lang="en-US" altLang="ko-KR" smtClean="0"/>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5750" y="428625"/>
            <a:ext cx="6429375"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一级标题</a:t>
            </a:r>
          </a:p>
        </p:txBody>
      </p:sp>
      <p:sp>
        <p:nvSpPr>
          <p:cNvPr id="1027" name="Rectangle 3"/>
          <p:cNvSpPr>
            <a:spLocks noGrp="1" noChangeArrowheads="1"/>
          </p:cNvSpPr>
          <p:nvPr>
            <p:ph type="body" idx="1"/>
          </p:nvPr>
        </p:nvSpPr>
        <p:spPr bwMode="auto">
          <a:xfrm>
            <a:off x="357188" y="1485900"/>
            <a:ext cx="6357937" cy="3087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二级标题</a:t>
            </a:r>
            <a:endParaRPr lang="en-US" altLang="zh-CN" smtClean="0"/>
          </a:p>
          <a:p>
            <a:pPr lvl="1"/>
            <a:r>
              <a:rPr lang="zh-CN" altLang="en-US" smtClean="0"/>
              <a:t>三级标题</a:t>
            </a:r>
          </a:p>
          <a:p>
            <a:pPr lvl="2"/>
            <a:r>
              <a:rPr lang="zh-CN" altLang="en-US" smtClean="0"/>
              <a:t>四级标题</a:t>
            </a:r>
          </a:p>
          <a:p>
            <a:pPr lvl="3"/>
            <a:r>
              <a:rPr lang="zh-CN" altLang="en-US" smtClean="0"/>
              <a:t>五级标题</a:t>
            </a:r>
          </a:p>
          <a:p>
            <a:pPr lvl="4"/>
            <a:r>
              <a:rPr lang="zh-CN" altLang="en-US" smtClean="0"/>
              <a:t>六级标题</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iming>
    <p:tnLst>
      <p:par>
        <p:cTn id="1" dur="indefinite" restart="never" nodeType="tmRoot"/>
      </p:par>
    </p:tnLst>
  </p:timing>
  <p:hf sldNum="0" hdr="0" dt="0"/>
  <p:txStyles>
    <p:titleStyle>
      <a:lvl1pPr algn="ctr" rtl="0" eaLnBrk="1" fontAlgn="base" hangingPunct="1">
        <a:spcBef>
          <a:spcPct val="0"/>
        </a:spcBef>
        <a:spcAft>
          <a:spcPct val="0"/>
        </a:spcAft>
        <a:defRPr sz="2800" b="1">
          <a:solidFill>
            <a:srgbClr val="194D19"/>
          </a:solidFill>
          <a:latin typeface="+mj-lt"/>
          <a:ea typeface="+mj-ea"/>
          <a:cs typeface="+mj-cs"/>
        </a:defRPr>
      </a:lvl1pPr>
      <a:lvl2pPr algn="ctr" rtl="0" eaLnBrk="1" fontAlgn="base" hangingPunct="1">
        <a:spcBef>
          <a:spcPct val="0"/>
        </a:spcBef>
        <a:spcAft>
          <a:spcPct val="0"/>
        </a:spcAft>
        <a:defRPr sz="2800" b="1">
          <a:solidFill>
            <a:srgbClr val="194D19"/>
          </a:solidFill>
          <a:latin typeface="Constantia" pitchFamily="18" charset="0"/>
          <a:ea typeface="微软雅黑" pitchFamily="34" charset="-122"/>
        </a:defRPr>
      </a:lvl2pPr>
      <a:lvl3pPr algn="ctr" rtl="0" eaLnBrk="1" fontAlgn="base" hangingPunct="1">
        <a:spcBef>
          <a:spcPct val="0"/>
        </a:spcBef>
        <a:spcAft>
          <a:spcPct val="0"/>
        </a:spcAft>
        <a:defRPr sz="2800" b="1">
          <a:solidFill>
            <a:srgbClr val="194D19"/>
          </a:solidFill>
          <a:latin typeface="Constantia" pitchFamily="18" charset="0"/>
          <a:ea typeface="微软雅黑" pitchFamily="34" charset="-122"/>
        </a:defRPr>
      </a:lvl3pPr>
      <a:lvl4pPr algn="ctr" rtl="0" eaLnBrk="1" fontAlgn="base" hangingPunct="1">
        <a:spcBef>
          <a:spcPct val="0"/>
        </a:spcBef>
        <a:spcAft>
          <a:spcPct val="0"/>
        </a:spcAft>
        <a:defRPr sz="2800" b="1">
          <a:solidFill>
            <a:srgbClr val="194D19"/>
          </a:solidFill>
          <a:latin typeface="Constantia" pitchFamily="18" charset="0"/>
          <a:ea typeface="微软雅黑" pitchFamily="34" charset="-122"/>
        </a:defRPr>
      </a:lvl4pPr>
      <a:lvl5pPr algn="ctr" rtl="0" eaLnBrk="1" fontAlgn="base" hangingPunct="1">
        <a:spcBef>
          <a:spcPct val="0"/>
        </a:spcBef>
        <a:spcAft>
          <a:spcPct val="0"/>
        </a:spcAft>
        <a:defRPr sz="2800" b="1">
          <a:solidFill>
            <a:srgbClr val="194D19"/>
          </a:solidFill>
          <a:latin typeface="Constantia" pitchFamily="18" charset="0"/>
          <a:ea typeface="微软雅黑" pitchFamily="34" charset="-122"/>
        </a:defRPr>
      </a:lvl5pPr>
      <a:lvl6pPr marL="457200" algn="ctr" rtl="0" eaLnBrk="1" fontAlgn="base" hangingPunct="1">
        <a:spcBef>
          <a:spcPct val="0"/>
        </a:spcBef>
        <a:spcAft>
          <a:spcPct val="0"/>
        </a:spcAft>
        <a:defRPr sz="4000" b="1">
          <a:solidFill>
            <a:schemeClr val="accent2"/>
          </a:solidFill>
          <a:latin typeface="Constantia" pitchFamily="18" charset="0"/>
          <a:ea typeface="微软雅黑" pitchFamily="34" charset="-122"/>
        </a:defRPr>
      </a:lvl6pPr>
      <a:lvl7pPr marL="914400" algn="ctr" rtl="0" eaLnBrk="1" fontAlgn="base" hangingPunct="1">
        <a:spcBef>
          <a:spcPct val="0"/>
        </a:spcBef>
        <a:spcAft>
          <a:spcPct val="0"/>
        </a:spcAft>
        <a:defRPr sz="4000" b="1">
          <a:solidFill>
            <a:schemeClr val="accent2"/>
          </a:solidFill>
          <a:latin typeface="Constantia" pitchFamily="18" charset="0"/>
          <a:ea typeface="微软雅黑" pitchFamily="34" charset="-122"/>
        </a:defRPr>
      </a:lvl7pPr>
      <a:lvl8pPr marL="1371600" algn="ctr" rtl="0" eaLnBrk="1" fontAlgn="base" hangingPunct="1">
        <a:spcBef>
          <a:spcPct val="0"/>
        </a:spcBef>
        <a:spcAft>
          <a:spcPct val="0"/>
        </a:spcAft>
        <a:defRPr sz="4000" b="1">
          <a:solidFill>
            <a:schemeClr val="accent2"/>
          </a:solidFill>
          <a:latin typeface="Constantia" pitchFamily="18" charset="0"/>
          <a:ea typeface="微软雅黑" pitchFamily="34" charset="-122"/>
        </a:defRPr>
      </a:lvl8pPr>
      <a:lvl9pPr marL="1828800" algn="ctr" rtl="0" eaLnBrk="1" fontAlgn="base" hangingPunct="1">
        <a:spcBef>
          <a:spcPct val="0"/>
        </a:spcBef>
        <a:spcAft>
          <a:spcPct val="0"/>
        </a:spcAft>
        <a:defRPr sz="4000" b="1">
          <a:solidFill>
            <a:schemeClr val="accent2"/>
          </a:solidFill>
          <a:latin typeface="Constantia" pitchFamily="18" charset="0"/>
          <a:ea typeface="微软雅黑" pitchFamily="34" charset="-122"/>
        </a:defRPr>
      </a:lvl9pPr>
    </p:titleStyle>
    <p:bodyStyle>
      <a:lvl1pPr marL="342900" indent="-342900" algn="l" rtl="0" eaLnBrk="1" fontAlgn="base" hangingPunct="1">
        <a:spcBef>
          <a:spcPct val="20000"/>
        </a:spcBef>
        <a:spcAft>
          <a:spcPct val="0"/>
        </a:spcAft>
        <a:buChar char="•"/>
        <a:defRPr sz="2400">
          <a:solidFill>
            <a:srgbClr val="267326"/>
          </a:solidFill>
          <a:latin typeface="+mn-lt"/>
          <a:ea typeface="+mn-ea"/>
          <a:cs typeface="+mn-cs"/>
        </a:defRPr>
      </a:lvl1pPr>
      <a:lvl2pPr marL="742950" indent="-285750" algn="l" rtl="0" eaLnBrk="1" fontAlgn="base" hangingPunct="1">
        <a:spcBef>
          <a:spcPct val="20000"/>
        </a:spcBef>
        <a:spcAft>
          <a:spcPct val="0"/>
        </a:spcAft>
        <a:buChar char="–"/>
        <a:defRPr sz="2000">
          <a:solidFill>
            <a:srgbClr val="267326"/>
          </a:solidFill>
          <a:latin typeface="+mn-lt"/>
          <a:ea typeface="+mn-ea"/>
        </a:defRPr>
      </a:lvl2pPr>
      <a:lvl3pPr marL="1143000" indent="-228600" algn="l" rtl="0" eaLnBrk="1" fontAlgn="base" hangingPunct="1">
        <a:spcBef>
          <a:spcPct val="20000"/>
        </a:spcBef>
        <a:spcAft>
          <a:spcPct val="0"/>
        </a:spcAft>
        <a:buChar char="•"/>
        <a:defRPr sz="2000">
          <a:solidFill>
            <a:srgbClr val="267326"/>
          </a:solidFill>
          <a:latin typeface="+mn-lt"/>
          <a:ea typeface="+mn-ea"/>
        </a:defRPr>
      </a:lvl3pPr>
      <a:lvl4pPr marL="1600200" indent="-228600" algn="l" rtl="0" eaLnBrk="1" fontAlgn="base" hangingPunct="1">
        <a:spcBef>
          <a:spcPct val="20000"/>
        </a:spcBef>
        <a:spcAft>
          <a:spcPct val="0"/>
        </a:spcAft>
        <a:buChar char="–"/>
        <a:defRPr sz="2000">
          <a:solidFill>
            <a:srgbClr val="267326"/>
          </a:solidFill>
          <a:latin typeface="+mn-lt"/>
          <a:ea typeface="+mn-ea"/>
        </a:defRPr>
      </a:lvl4pPr>
      <a:lvl5pPr marL="2057400" indent="-228600" algn="l" rtl="0" eaLnBrk="1" fontAlgn="base" hangingPunct="1">
        <a:spcBef>
          <a:spcPct val="20000"/>
        </a:spcBef>
        <a:spcAft>
          <a:spcPct val="0"/>
        </a:spcAft>
        <a:buChar char="»"/>
        <a:defRPr sz="2000">
          <a:solidFill>
            <a:srgbClr val="267326"/>
          </a:solidFill>
          <a:latin typeface="+mn-lt"/>
          <a:ea typeface="+mn-ea"/>
        </a:defRPr>
      </a:lvl5pPr>
      <a:lvl6pPr marL="2514600" indent="-228600" algn="l" rtl="0" eaLnBrk="1" fontAlgn="base" hangingPunct="1">
        <a:spcBef>
          <a:spcPct val="20000"/>
        </a:spcBef>
        <a:spcAft>
          <a:spcPct val="0"/>
        </a:spcAft>
        <a:buChar char="»"/>
        <a:defRPr sz="2400">
          <a:solidFill>
            <a:schemeClr val="tx1"/>
          </a:solidFill>
          <a:latin typeface="+mn-lt"/>
          <a:ea typeface="+mn-ea"/>
        </a:defRPr>
      </a:lvl6pPr>
      <a:lvl7pPr marL="2971800" indent="-228600" algn="l" rtl="0" eaLnBrk="1" fontAlgn="base" hangingPunct="1">
        <a:spcBef>
          <a:spcPct val="20000"/>
        </a:spcBef>
        <a:spcAft>
          <a:spcPct val="0"/>
        </a:spcAft>
        <a:buChar char="»"/>
        <a:defRPr sz="2400">
          <a:solidFill>
            <a:schemeClr val="tx1"/>
          </a:solidFill>
          <a:latin typeface="+mn-lt"/>
          <a:ea typeface="+mn-ea"/>
        </a:defRPr>
      </a:lvl7pPr>
      <a:lvl8pPr marL="3429000" indent="-228600" algn="l" rtl="0" eaLnBrk="1" fontAlgn="base" hangingPunct="1">
        <a:spcBef>
          <a:spcPct val="20000"/>
        </a:spcBef>
        <a:spcAft>
          <a:spcPct val="0"/>
        </a:spcAft>
        <a:buChar char="»"/>
        <a:defRPr sz="2400">
          <a:solidFill>
            <a:schemeClr val="tx1"/>
          </a:solidFill>
          <a:latin typeface="+mn-lt"/>
          <a:ea typeface="+mn-ea"/>
        </a:defRPr>
      </a:lvl8pPr>
      <a:lvl9pPr marL="3886200" indent="-228600" algn="l" rtl="0" eaLnBrk="1" fontAlgn="base" hangingPunct="1">
        <a:spcBef>
          <a:spcPct val="20000"/>
        </a:spcBef>
        <a:spcAft>
          <a:spcPct val="0"/>
        </a:spcAft>
        <a:buChar char="»"/>
        <a:defRPr sz="24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标题 1"/>
          <p:cNvSpPr>
            <a:spLocks noGrp="1"/>
          </p:cNvSpPr>
          <p:nvPr>
            <p:ph type="title"/>
          </p:nvPr>
        </p:nvSpPr>
        <p:spPr>
          <a:xfrm>
            <a:off x="3365519" y="2143916"/>
            <a:ext cx="4564067" cy="1020762"/>
          </a:xfrm>
        </p:spPr>
        <p:txBody>
          <a:bodyPr/>
          <a:lstStyle/>
          <a:p>
            <a:pPr eaLnBrk="1" hangingPunct="1"/>
            <a:r>
              <a:rPr lang="zh-CN" altLang="en-US" sz="4000" dirty="0">
                <a:solidFill>
                  <a:srgbClr val="003366"/>
                </a:solidFill>
                <a:latin typeface="华文新魏" pitchFamily="2" charset="-122"/>
              </a:rPr>
              <a:t>计算机网络技术</a:t>
            </a:r>
            <a:endParaRPr lang="zh-CN" altLang="en-US" sz="4000" dirty="0">
              <a:solidFill>
                <a:srgbClr val="003366"/>
              </a:solidFill>
            </a:endParaRPr>
          </a:p>
        </p:txBody>
      </p:sp>
      <p:sp>
        <p:nvSpPr>
          <p:cNvPr id="59395" name="副标题 2"/>
          <p:cNvSpPr>
            <a:spLocks noGrp="1"/>
          </p:cNvSpPr>
          <p:nvPr>
            <p:ph type="body" idx="1"/>
          </p:nvPr>
        </p:nvSpPr>
        <p:spPr>
          <a:xfrm>
            <a:off x="943004" y="3572676"/>
            <a:ext cx="7772400" cy="1125538"/>
          </a:xfrm>
        </p:spPr>
        <p:txBody>
          <a:bodyPr/>
          <a:lstStyle/>
          <a:p>
            <a:pPr marL="0" indent="0" algn="ctr" eaLnBrk="1" hangingPunct="1">
              <a:buFontTx/>
              <a:buNone/>
            </a:pPr>
            <a:r>
              <a:rPr lang="zh-CN" altLang="en-US" sz="2800" b="1" dirty="0">
                <a:solidFill>
                  <a:srgbClr val="003366"/>
                </a:solidFill>
                <a:latin typeface="微软雅黑" pitchFamily="34" charset="-122"/>
              </a:rPr>
              <a:t>王宇新</a:t>
            </a:r>
          </a:p>
          <a:p>
            <a:pPr marL="0" indent="0" algn="ctr" eaLnBrk="1" hangingPunct="1">
              <a:buFontTx/>
              <a:buNone/>
            </a:pPr>
            <a:r>
              <a:rPr lang="zh-CN" altLang="en-US" sz="2800" b="1" dirty="0">
                <a:solidFill>
                  <a:srgbClr val="003366"/>
                </a:solidFill>
                <a:latin typeface="微软雅黑" pitchFamily="34" charset="-122"/>
              </a:rPr>
              <a:t>大连理工大学</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内容占位符 2"/>
          <p:cNvSpPr>
            <a:spLocks noGrp="1"/>
          </p:cNvSpPr>
          <p:nvPr>
            <p:ph idx="4294967295"/>
          </p:nvPr>
        </p:nvSpPr>
        <p:spPr>
          <a:xfrm>
            <a:off x="428596" y="929470"/>
            <a:ext cx="5429288" cy="3300409"/>
          </a:xfrm>
        </p:spPr>
        <p:txBody>
          <a:bodyPr/>
          <a:lstStyle/>
          <a:p>
            <a:pPr>
              <a:lnSpc>
                <a:spcPct val="130000"/>
              </a:lnSpc>
              <a:buNone/>
            </a:pPr>
            <a:r>
              <a:rPr lang="en-US" altLang="zh-CN" sz="2000" b="1" kern="1200" dirty="0" smtClean="0">
                <a:solidFill>
                  <a:srgbClr val="1A3868"/>
                </a:solidFill>
                <a:latin typeface="Times New Roman" pitchFamily="18" charset="0"/>
                <a:ea typeface="微软雅黑" pitchFamily="34" charset="-122"/>
                <a:cs typeface="Times New Roman" pitchFamily="18" charset="0"/>
              </a:rPr>
              <a:t>2. </a:t>
            </a:r>
            <a:r>
              <a:rPr lang="zh-CN" altLang="en-US" sz="2000" kern="1200" dirty="0" smtClean="0">
                <a:solidFill>
                  <a:srgbClr val="1A3868"/>
                </a:solidFill>
                <a:latin typeface="Times New Roman" pitchFamily="18" charset="0"/>
                <a:ea typeface="微软雅黑" pitchFamily="34" charset="-122"/>
                <a:cs typeface="Times New Roman" pitchFamily="18" charset="0"/>
              </a:rPr>
              <a:t>长度</a:t>
            </a:r>
            <a:endParaRPr lang="zh-CN" altLang="en-US"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30000"/>
              </a:lnSpc>
            </a:pPr>
            <a:r>
              <a:rPr lang="zh-CN" altLang="en-US" sz="2000" kern="1200" dirty="0" smtClean="0">
                <a:solidFill>
                  <a:srgbClr val="1A3868"/>
                </a:solidFill>
                <a:latin typeface="Times New Roman" pitchFamily="18" charset="0"/>
                <a:ea typeface="微软雅黑" pitchFamily="34" charset="-122"/>
                <a:cs typeface="Times New Roman" pitchFamily="18" charset="0"/>
              </a:rPr>
              <a:t>长度字段的长度也是</a:t>
            </a:r>
            <a:r>
              <a:rPr lang="en-US" altLang="zh-CN" sz="2000" kern="1200" dirty="0" smtClean="0">
                <a:solidFill>
                  <a:srgbClr val="1A3868"/>
                </a:solidFill>
                <a:latin typeface="Times New Roman" pitchFamily="18" charset="0"/>
                <a:ea typeface="微软雅黑" pitchFamily="34" charset="-122"/>
                <a:cs typeface="Times New Roman" pitchFamily="18" charset="0"/>
              </a:rPr>
              <a:t>16</a:t>
            </a:r>
            <a:r>
              <a:rPr lang="zh-CN" altLang="en-US" sz="2000" kern="1200" dirty="0" smtClean="0">
                <a:solidFill>
                  <a:srgbClr val="1A3868"/>
                </a:solidFill>
                <a:latin typeface="Times New Roman" pitchFamily="18" charset="0"/>
                <a:ea typeface="微软雅黑" pitchFamily="34" charset="-122"/>
                <a:cs typeface="Times New Roman" pitchFamily="18" charset="0"/>
              </a:rPr>
              <a:t>位（</a:t>
            </a:r>
            <a:r>
              <a:rPr lang="en-US" altLang="zh-CN" sz="2000" kern="1200" dirty="0" smtClean="0">
                <a:solidFill>
                  <a:srgbClr val="1A3868"/>
                </a:solidFill>
                <a:latin typeface="Times New Roman" pitchFamily="18" charset="0"/>
                <a:ea typeface="微软雅黑" pitchFamily="34" charset="-122"/>
                <a:cs typeface="Times New Roman" pitchFamily="18" charset="0"/>
              </a:rPr>
              <a:t>2</a:t>
            </a:r>
            <a:r>
              <a:rPr lang="zh-CN" altLang="en-US" sz="2000" kern="1200" dirty="0" smtClean="0">
                <a:solidFill>
                  <a:srgbClr val="1A3868"/>
                </a:solidFill>
                <a:latin typeface="Times New Roman" pitchFamily="18" charset="0"/>
                <a:ea typeface="微软雅黑" pitchFamily="34" charset="-122"/>
                <a:cs typeface="Times New Roman" pitchFamily="18" charset="0"/>
              </a:rPr>
              <a:t>字节），它定义了</a:t>
            </a:r>
            <a:r>
              <a:rPr lang="zh-CN" altLang="en-US" sz="2000" dirty="0" smtClean="0">
                <a:solidFill>
                  <a:srgbClr val="C00000"/>
                </a:solidFill>
                <a:latin typeface="Times New Roman" pitchFamily="18" charset="0"/>
                <a:cs typeface="Times New Roman" pitchFamily="18" charset="0"/>
              </a:rPr>
              <a:t>包括报头在内的用户数据报的总长度</a:t>
            </a:r>
            <a:r>
              <a:rPr lang="zh-CN" altLang="en-US" sz="2000" kern="1200" dirty="0" smtClean="0">
                <a:solidFill>
                  <a:srgbClr val="1A3868"/>
                </a:solidFill>
                <a:latin typeface="Times New Roman" pitchFamily="18" charset="0"/>
                <a:ea typeface="微软雅黑" pitchFamily="34" charset="-122"/>
                <a:cs typeface="Times New Roman" pitchFamily="18" charset="0"/>
              </a:rPr>
              <a:t>；</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30000"/>
              </a:lnSpc>
            </a:pPr>
            <a:r>
              <a:rPr lang="zh-CN" altLang="en-US" sz="2000" kern="1200" dirty="0" smtClean="0">
                <a:solidFill>
                  <a:srgbClr val="1A3868"/>
                </a:solidFill>
                <a:latin typeface="Times New Roman" pitchFamily="18" charset="0"/>
                <a:ea typeface="微软雅黑" pitchFamily="34" charset="-122"/>
                <a:cs typeface="Times New Roman" pitchFamily="18" charset="0"/>
              </a:rPr>
              <a:t>用户数据报的长度最大为</a:t>
            </a:r>
            <a:r>
              <a:rPr lang="en-US" altLang="zh-CN" sz="2000" kern="1200" dirty="0" smtClean="0">
                <a:solidFill>
                  <a:srgbClr val="1A3868"/>
                </a:solidFill>
                <a:latin typeface="Times New Roman" pitchFamily="18" charset="0"/>
                <a:ea typeface="微软雅黑" pitchFamily="34" charset="-122"/>
                <a:cs typeface="Times New Roman" pitchFamily="18" charset="0"/>
              </a:rPr>
              <a:t>65535</a:t>
            </a:r>
            <a:r>
              <a:rPr lang="zh-CN" altLang="en-US" sz="2000" kern="1200" dirty="0" smtClean="0">
                <a:solidFill>
                  <a:srgbClr val="1A3868"/>
                </a:solidFill>
                <a:latin typeface="Times New Roman" pitchFamily="18" charset="0"/>
                <a:ea typeface="微软雅黑" pitchFamily="34" charset="-122"/>
                <a:cs typeface="Times New Roman" pitchFamily="18" charset="0"/>
              </a:rPr>
              <a:t>字节，最小是</a:t>
            </a:r>
            <a:r>
              <a:rPr lang="en-US" altLang="zh-CN" sz="2000" kern="1200" dirty="0" smtClean="0">
                <a:solidFill>
                  <a:srgbClr val="1A3868"/>
                </a:solidFill>
                <a:latin typeface="Times New Roman" pitchFamily="18" charset="0"/>
                <a:ea typeface="微软雅黑" pitchFamily="34" charset="-122"/>
                <a:cs typeface="Times New Roman" pitchFamily="18" charset="0"/>
              </a:rPr>
              <a:t>8</a:t>
            </a:r>
            <a:r>
              <a:rPr lang="zh-CN" altLang="en-US" sz="2000" kern="1200" dirty="0" smtClean="0">
                <a:solidFill>
                  <a:srgbClr val="1A3868"/>
                </a:solidFill>
                <a:latin typeface="Times New Roman" pitchFamily="18" charset="0"/>
                <a:ea typeface="微软雅黑" pitchFamily="34" charset="-122"/>
                <a:cs typeface="Times New Roman" pitchFamily="18" charset="0"/>
              </a:rPr>
              <a:t>字节；</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30000"/>
              </a:lnSpc>
            </a:pPr>
            <a:r>
              <a:rPr lang="zh-CN" altLang="en-US" sz="2000" kern="1200" dirty="0" smtClean="0">
                <a:solidFill>
                  <a:srgbClr val="1A3868"/>
                </a:solidFill>
                <a:latin typeface="Times New Roman" pitchFamily="18" charset="0"/>
                <a:ea typeface="微软雅黑" pitchFamily="34" charset="-122"/>
                <a:cs typeface="Times New Roman" pitchFamily="18" charset="0"/>
              </a:rPr>
              <a:t>如果长度字段是</a:t>
            </a:r>
            <a:r>
              <a:rPr lang="en-US" altLang="zh-CN" sz="2000" kern="1200" dirty="0" smtClean="0">
                <a:solidFill>
                  <a:srgbClr val="1A3868"/>
                </a:solidFill>
                <a:latin typeface="Times New Roman" pitchFamily="18" charset="0"/>
                <a:ea typeface="微软雅黑" pitchFamily="34" charset="-122"/>
                <a:cs typeface="Times New Roman" pitchFamily="18" charset="0"/>
              </a:rPr>
              <a:t>8</a:t>
            </a:r>
            <a:r>
              <a:rPr lang="zh-CN" altLang="en-US" sz="2000" kern="1200" dirty="0" smtClean="0">
                <a:solidFill>
                  <a:srgbClr val="1A3868"/>
                </a:solidFill>
                <a:latin typeface="Times New Roman" pitchFamily="18" charset="0"/>
                <a:ea typeface="微软雅黑" pitchFamily="34" charset="-122"/>
                <a:cs typeface="Times New Roman" pitchFamily="18" charset="0"/>
              </a:rPr>
              <a:t>字节，那么说明该用户数据报只有报头，而没有数据。</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内容占位符 2"/>
          <p:cNvSpPr>
            <a:spLocks noGrp="1"/>
          </p:cNvSpPr>
          <p:nvPr>
            <p:ph idx="4294967295"/>
          </p:nvPr>
        </p:nvSpPr>
        <p:spPr>
          <a:xfrm>
            <a:off x="428596" y="892981"/>
            <a:ext cx="5715008" cy="3394075"/>
          </a:xfrm>
        </p:spPr>
        <p:txBody>
          <a:bodyPr/>
          <a:lstStyle/>
          <a:p>
            <a:pPr>
              <a:lnSpc>
                <a:spcPct val="150000"/>
              </a:lnSpc>
              <a:buNone/>
            </a:pPr>
            <a:r>
              <a:rPr lang="en-US" altLang="zh-CN" sz="2000" b="1" kern="1200" dirty="0" smtClean="0">
                <a:solidFill>
                  <a:srgbClr val="1A3868"/>
                </a:solidFill>
                <a:latin typeface="Times New Roman" pitchFamily="18" charset="0"/>
                <a:ea typeface="微软雅黑" pitchFamily="34" charset="-122"/>
                <a:cs typeface="Times New Roman" pitchFamily="18" charset="0"/>
              </a:rPr>
              <a:t>3. </a:t>
            </a:r>
            <a:r>
              <a:rPr lang="zh-CN" altLang="en-US" sz="2000" kern="1200" dirty="0" smtClean="0">
                <a:solidFill>
                  <a:srgbClr val="1A3868"/>
                </a:solidFill>
                <a:latin typeface="Times New Roman" pitchFamily="18" charset="0"/>
                <a:ea typeface="微软雅黑" pitchFamily="34" charset="-122"/>
                <a:cs typeface="Times New Roman" pitchFamily="18" charset="0"/>
              </a:rPr>
              <a:t>校验和</a:t>
            </a:r>
            <a:endParaRPr lang="zh-CN" altLang="en-US"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50000"/>
              </a:lnSpc>
            </a:pPr>
            <a:r>
              <a:rPr lang="en-US" altLang="zh-CN" sz="2000" kern="1200" dirty="0" smtClean="0">
                <a:solidFill>
                  <a:srgbClr val="1A3868"/>
                </a:solidFill>
                <a:latin typeface="Times New Roman" pitchFamily="18" charset="0"/>
                <a:ea typeface="微软雅黑" pitchFamily="34" charset="-122"/>
                <a:cs typeface="Times New Roman" pitchFamily="18" charset="0"/>
              </a:rPr>
              <a:t>UDP</a:t>
            </a:r>
            <a:r>
              <a:rPr lang="zh-CN" altLang="en-US" sz="2000" kern="1200" dirty="0" smtClean="0">
                <a:solidFill>
                  <a:srgbClr val="1A3868"/>
                </a:solidFill>
                <a:latin typeface="Times New Roman" pitchFamily="18" charset="0"/>
                <a:ea typeface="微软雅黑" pitchFamily="34" charset="-122"/>
                <a:cs typeface="Times New Roman" pitchFamily="18" charset="0"/>
              </a:rPr>
              <a:t>校验和字段是</a:t>
            </a:r>
            <a:r>
              <a:rPr lang="zh-CN" altLang="en-US" sz="2000" dirty="0" smtClean="0">
                <a:solidFill>
                  <a:srgbClr val="C00000"/>
                </a:solidFill>
                <a:latin typeface="Times New Roman" pitchFamily="18" charset="0"/>
                <a:cs typeface="Times New Roman" pitchFamily="18" charset="0"/>
              </a:rPr>
              <a:t>可选项</a:t>
            </a:r>
            <a:r>
              <a:rPr lang="zh-CN" altLang="en-US" sz="2000" kern="1200" dirty="0" smtClean="0">
                <a:solidFill>
                  <a:srgbClr val="1A3868"/>
                </a:solidFill>
                <a:latin typeface="Times New Roman" pitchFamily="18" charset="0"/>
                <a:ea typeface="微软雅黑" pitchFamily="34" charset="-122"/>
                <a:cs typeface="Times New Roman" pitchFamily="18" charset="0"/>
              </a:rPr>
              <a:t>；</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50000"/>
              </a:lnSpc>
            </a:pPr>
            <a:r>
              <a:rPr lang="en-US" altLang="zh-CN" sz="2000" kern="1200" dirty="0" smtClean="0">
                <a:solidFill>
                  <a:srgbClr val="1A3868"/>
                </a:solidFill>
                <a:latin typeface="Times New Roman" pitchFamily="18" charset="0"/>
                <a:ea typeface="微软雅黑" pitchFamily="34" charset="-122"/>
                <a:cs typeface="Times New Roman" pitchFamily="18" charset="0"/>
              </a:rPr>
              <a:t>UDP</a:t>
            </a:r>
            <a:r>
              <a:rPr lang="zh-CN" altLang="en-US" sz="2000" kern="1200" dirty="0" smtClean="0">
                <a:solidFill>
                  <a:srgbClr val="1A3868"/>
                </a:solidFill>
                <a:latin typeface="Times New Roman" pitchFamily="18" charset="0"/>
                <a:ea typeface="微软雅黑" pitchFamily="34" charset="-122"/>
                <a:cs typeface="Times New Roman" pitchFamily="18" charset="0"/>
              </a:rPr>
              <a:t>校验和用来检验整个用户数据报（包括报头）在传输中是否出现差错；</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50000"/>
              </a:lnSpc>
            </a:pPr>
            <a:r>
              <a:rPr lang="en-US" altLang="zh-CN" sz="2000" kern="1200" dirty="0" smtClean="0">
                <a:solidFill>
                  <a:srgbClr val="1A3868"/>
                </a:solidFill>
                <a:latin typeface="Times New Roman" pitchFamily="18" charset="0"/>
                <a:ea typeface="微软雅黑" pitchFamily="34" charset="-122"/>
                <a:cs typeface="Times New Roman" pitchFamily="18" charset="0"/>
              </a:rPr>
              <a:t>UDP</a:t>
            </a:r>
            <a:r>
              <a:rPr lang="zh-CN" altLang="en-US" sz="2000" kern="1200" dirty="0" smtClean="0">
                <a:solidFill>
                  <a:srgbClr val="1A3868"/>
                </a:solidFill>
                <a:latin typeface="Times New Roman" pitchFamily="18" charset="0"/>
                <a:ea typeface="微软雅黑" pitchFamily="34" charset="-122"/>
                <a:cs typeface="Times New Roman" pitchFamily="18" charset="0"/>
              </a:rPr>
              <a:t>校验和包括三个部分：伪报头（</a:t>
            </a:r>
            <a:r>
              <a:rPr lang="en-US" altLang="zh-CN" sz="2000" kern="1200" dirty="0" smtClean="0">
                <a:solidFill>
                  <a:srgbClr val="1A3868"/>
                </a:solidFill>
                <a:latin typeface="Times New Roman" pitchFamily="18" charset="0"/>
                <a:ea typeface="微软雅黑" pitchFamily="34" charset="-122"/>
                <a:cs typeface="Times New Roman" pitchFamily="18" charset="0"/>
              </a:rPr>
              <a:t>pseudo header</a:t>
            </a:r>
            <a:r>
              <a:rPr lang="zh-CN" altLang="en-US" sz="2000" kern="1200" dirty="0" smtClean="0">
                <a:solidFill>
                  <a:srgbClr val="1A3868"/>
                </a:solidFill>
                <a:latin typeface="Times New Roman" pitchFamily="18" charset="0"/>
                <a:ea typeface="微软雅黑" pitchFamily="34" charset="-122"/>
                <a:cs typeface="Times New Roman" pitchFamily="18" charset="0"/>
              </a:rPr>
              <a:t>）、</a:t>
            </a:r>
            <a:r>
              <a:rPr lang="en-US" altLang="zh-CN" sz="2000" kern="1200" dirty="0" smtClean="0">
                <a:solidFill>
                  <a:srgbClr val="1A3868"/>
                </a:solidFill>
                <a:latin typeface="Times New Roman" pitchFamily="18" charset="0"/>
                <a:ea typeface="微软雅黑" pitchFamily="34" charset="-122"/>
                <a:cs typeface="Times New Roman" pitchFamily="18" charset="0"/>
              </a:rPr>
              <a:t>UDP</a:t>
            </a:r>
            <a:r>
              <a:rPr lang="zh-CN" altLang="en-US" sz="2000" kern="1200" dirty="0" smtClean="0">
                <a:solidFill>
                  <a:srgbClr val="1A3868"/>
                </a:solidFill>
                <a:latin typeface="Times New Roman" pitchFamily="18" charset="0"/>
                <a:ea typeface="微软雅黑" pitchFamily="34" charset="-122"/>
                <a:cs typeface="Times New Roman" pitchFamily="18" charset="0"/>
              </a:rPr>
              <a:t>报头与应用层数据。</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组合 54"/>
          <p:cNvGrpSpPr/>
          <p:nvPr/>
        </p:nvGrpSpPr>
        <p:grpSpPr>
          <a:xfrm>
            <a:off x="214282" y="1429536"/>
            <a:ext cx="6500858" cy="3098463"/>
            <a:chOff x="287338" y="1779588"/>
            <a:chExt cx="8532812" cy="3391997"/>
          </a:xfrm>
        </p:grpSpPr>
        <p:sp>
          <p:nvSpPr>
            <p:cNvPr id="29697" name="Rectangle 2"/>
            <p:cNvSpPr>
              <a:spLocks noChangeArrowheads="1"/>
            </p:cNvSpPr>
            <p:nvPr/>
          </p:nvSpPr>
          <p:spPr bwMode="auto">
            <a:xfrm>
              <a:off x="2268538" y="4384675"/>
              <a:ext cx="1079500" cy="342900"/>
            </a:xfrm>
            <a:prstGeom prst="rect">
              <a:avLst/>
            </a:prstGeom>
            <a:solidFill>
              <a:srgbClr val="CCCCFF"/>
            </a:solidFill>
            <a:ln w="19050">
              <a:solidFill>
                <a:schemeClr val="tx1"/>
              </a:solidFill>
              <a:miter lim="800000"/>
              <a:headEnd/>
              <a:tailEnd/>
            </a:ln>
          </p:spPr>
          <p:txBody>
            <a:bodyPr wrap="none" anchor="ctr"/>
            <a:lstStyle/>
            <a:p>
              <a:endParaRPr lang="zh-CN" altLang="zh-CN" sz="2400" b="0" u="none">
                <a:solidFill>
                  <a:schemeClr val="tx1"/>
                </a:solidFill>
                <a:latin typeface="Tahoma" pitchFamily="34" charset="0"/>
                <a:ea typeface="宋体" charset="-122"/>
              </a:endParaRPr>
            </a:p>
          </p:txBody>
        </p:sp>
        <p:sp>
          <p:nvSpPr>
            <p:cNvPr id="29698" name="Freeform 3"/>
            <p:cNvSpPr>
              <a:spLocks/>
            </p:cNvSpPr>
            <p:nvPr/>
          </p:nvSpPr>
          <p:spPr bwMode="auto">
            <a:xfrm>
              <a:off x="2849563" y="3359150"/>
              <a:ext cx="4633912" cy="328613"/>
            </a:xfrm>
            <a:custGeom>
              <a:avLst/>
              <a:gdLst>
                <a:gd name="T0" fmla="*/ 0 w 2919"/>
                <a:gd name="T1" fmla="*/ 0 h 276"/>
                <a:gd name="T2" fmla="*/ 2147483647 w 2919"/>
                <a:gd name="T3" fmla="*/ 0 h 276"/>
                <a:gd name="T4" fmla="*/ 2147483647 w 2919"/>
                <a:gd name="T5" fmla="*/ 521673056 h 276"/>
                <a:gd name="T6" fmla="*/ 871974074 w 2919"/>
                <a:gd name="T7" fmla="*/ 506552102 h 276"/>
                <a:gd name="T8" fmla="*/ 0 w 2919"/>
                <a:gd name="T9" fmla="*/ 0 h 276"/>
                <a:gd name="T10" fmla="*/ 0 60000 65536"/>
                <a:gd name="T11" fmla="*/ 0 60000 65536"/>
                <a:gd name="T12" fmla="*/ 0 60000 65536"/>
                <a:gd name="T13" fmla="*/ 0 60000 65536"/>
                <a:gd name="T14" fmla="*/ 0 60000 65536"/>
                <a:gd name="T15" fmla="*/ 0 w 2919"/>
                <a:gd name="T16" fmla="*/ 0 h 276"/>
                <a:gd name="T17" fmla="*/ 2919 w 2919"/>
                <a:gd name="T18" fmla="*/ 276 h 276"/>
              </a:gdLst>
              <a:ahLst/>
              <a:cxnLst>
                <a:cxn ang="T10">
                  <a:pos x="T0" y="T1"/>
                </a:cxn>
                <a:cxn ang="T11">
                  <a:pos x="T2" y="T3"/>
                </a:cxn>
                <a:cxn ang="T12">
                  <a:pos x="T4" y="T5"/>
                </a:cxn>
                <a:cxn ang="T13">
                  <a:pos x="T6" y="T7"/>
                </a:cxn>
                <a:cxn ang="T14">
                  <a:pos x="T8" y="T9"/>
                </a:cxn>
              </a:cxnLst>
              <a:rect l="T15" t="T16" r="T17" b="T18"/>
              <a:pathLst>
                <a:path w="2919" h="276">
                  <a:moveTo>
                    <a:pt x="0" y="0"/>
                  </a:moveTo>
                  <a:lnTo>
                    <a:pt x="2919" y="0"/>
                  </a:lnTo>
                  <a:lnTo>
                    <a:pt x="1066" y="276"/>
                  </a:lnTo>
                  <a:lnTo>
                    <a:pt x="346" y="268"/>
                  </a:lnTo>
                  <a:lnTo>
                    <a:pt x="0" y="0"/>
                  </a:lnTo>
                  <a:close/>
                </a:path>
              </a:pathLst>
            </a:custGeom>
            <a:gradFill rotWithShape="1">
              <a:gsLst>
                <a:gs pos="0">
                  <a:srgbClr val="A7C1D1"/>
                </a:gs>
                <a:gs pos="100000">
                  <a:srgbClr val="CCECFF"/>
                </a:gs>
              </a:gsLst>
              <a:lin ang="5400000" scaled="1"/>
            </a:gradFill>
            <a:ln w="9525">
              <a:noFill/>
              <a:round/>
              <a:headEnd/>
              <a:tailEnd/>
            </a:ln>
          </p:spPr>
          <p:txBody>
            <a:bodyPr wrap="none" anchor="ctr"/>
            <a:lstStyle/>
            <a:p>
              <a:endParaRPr lang="zh-CN" altLang="en-US" sz="2400"/>
            </a:p>
          </p:txBody>
        </p:sp>
        <p:sp>
          <p:nvSpPr>
            <p:cNvPr id="29699" name="Rectangle 4"/>
            <p:cNvSpPr>
              <a:spLocks noChangeArrowheads="1"/>
            </p:cNvSpPr>
            <p:nvPr/>
          </p:nvSpPr>
          <p:spPr bwMode="auto">
            <a:xfrm>
              <a:off x="3346450" y="3683000"/>
              <a:ext cx="1081088" cy="342900"/>
            </a:xfrm>
            <a:prstGeom prst="rect">
              <a:avLst/>
            </a:prstGeom>
            <a:solidFill>
              <a:srgbClr val="CCECFF"/>
            </a:solidFill>
            <a:ln w="12700">
              <a:solidFill>
                <a:schemeClr val="tx1"/>
              </a:solidFill>
              <a:miter lim="800000"/>
              <a:headEnd/>
              <a:tailEnd/>
            </a:ln>
          </p:spPr>
          <p:txBody>
            <a:bodyPr wrap="none" anchor="ctr"/>
            <a:lstStyle/>
            <a:p>
              <a:endParaRPr lang="zh-CN" altLang="zh-CN" sz="2400" b="0" u="none">
                <a:solidFill>
                  <a:schemeClr val="tx1"/>
                </a:solidFill>
                <a:latin typeface="Tahoma" pitchFamily="34" charset="0"/>
                <a:ea typeface="宋体" charset="-122"/>
              </a:endParaRPr>
            </a:p>
          </p:txBody>
        </p:sp>
        <p:sp>
          <p:nvSpPr>
            <p:cNvPr id="29700" name="AutoShape 5"/>
            <p:cNvSpPr>
              <a:spLocks noChangeArrowheads="1"/>
            </p:cNvSpPr>
            <p:nvPr/>
          </p:nvSpPr>
          <p:spPr bwMode="auto">
            <a:xfrm>
              <a:off x="1470025" y="4452938"/>
              <a:ext cx="798513" cy="217487"/>
            </a:xfrm>
            <a:prstGeom prst="leftArrow">
              <a:avLst>
                <a:gd name="adj1" fmla="val 50000"/>
                <a:gd name="adj2" fmla="val 91789"/>
              </a:avLst>
            </a:prstGeom>
            <a:solidFill>
              <a:srgbClr val="FF0000"/>
            </a:solidFill>
            <a:ln w="12700">
              <a:solidFill>
                <a:schemeClr val="tx1"/>
              </a:solidFill>
              <a:miter lim="800000"/>
              <a:headEnd/>
              <a:tailEnd/>
            </a:ln>
          </p:spPr>
          <p:txBody>
            <a:bodyPr wrap="none" anchor="ctr"/>
            <a:lstStyle/>
            <a:p>
              <a:endParaRPr lang="zh-CN" altLang="zh-CN" sz="2400" b="0" u="none">
                <a:solidFill>
                  <a:schemeClr val="tx1"/>
                </a:solidFill>
                <a:latin typeface="Tahoma" pitchFamily="34" charset="0"/>
                <a:ea typeface="宋体" charset="-122"/>
              </a:endParaRPr>
            </a:p>
          </p:txBody>
        </p:sp>
        <p:sp>
          <p:nvSpPr>
            <p:cNvPr id="29701" name="Freeform 6"/>
            <p:cNvSpPr>
              <a:spLocks/>
            </p:cNvSpPr>
            <p:nvPr/>
          </p:nvSpPr>
          <p:spPr bwMode="auto">
            <a:xfrm>
              <a:off x="890588" y="2501900"/>
              <a:ext cx="6681787" cy="514350"/>
            </a:xfrm>
            <a:custGeom>
              <a:avLst/>
              <a:gdLst>
                <a:gd name="T0" fmla="*/ 0 w 3600"/>
                <a:gd name="T1" fmla="*/ 0 h 432"/>
                <a:gd name="T2" fmla="*/ 2147483647 w 3600"/>
                <a:gd name="T3" fmla="*/ 0 h 432"/>
                <a:gd name="T4" fmla="*/ 2147483647 w 3600"/>
                <a:gd name="T5" fmla="*/ 816530692 h 432"/>
                <a:gd name="T6" fmla="*/ 1322852871 w 3600"/>
                <a:gd name="T7" fmla="*/ 816530692 h 432"/>
                <a:gd name="T8" fmla="*/ 0 w 3600"/>
                <a:gd name="T9" fmla="*/ 0 h 432"/>
                <a:gd name="T10" fmla="*/ 0 60000 65536"/>
                <a:gd name="T11" fmla="*/ 0 60000 65536"/>
                <a:gd name="T12" fmla="*/ 0 60000 65536"/>
                <a:gd name="T13" fmla="*/ 0 60000 65536"/>
                <a:gd name="T14" fmla="*/ 0 60000 65536"/>
                <a:gd name="T15" fmla="*/ 0 w 3600"/>
                <a:gd name="T16" fmla="*/ 0 h 432"/>
                <a:gd name="T17" fmla="*/ 3600 w 3600"/>
                <a:gd name="T18" fmla="*/ 432 h 432"/>
              </a:gdLst>
              <a:ahLst/>
              <a:cxnLst>
                <a:cxn ang="T10">
                  <a:pos x="T0" y="T1"/>
                </a:cxn>
                <a:cxn ang="T11">
                  <a:pos x="T2" y="T3"/>
                </a:cxn>
                <a:cxn ang="T12">
                  <a:pos x="T4" y="T5"/>
                </a:cxn>
                <a:cxn ang="T13">
                  <a:pos x="T6" y="T7"/>
                </a:cxn>
                <a:cxn ang="T14">
                  <a:pos x="T8" y="T9"/>
                </a:cxn>
              </a:cxnLst>
              <a:rect l="T15" t="T16" r="T17" b="T18"/>
              <a:pathLst>
                <a:path w="3600" h="432">
                  <a:moveTo>
                    <a:pt x="0" y="0"/>
                  </a:moveTo>
                  <a:lnTo>
                    <a:pt x="3600" y="0"/>
                  </a:lnTo>
                  <a:lnTo>
                    <a:pt x="1056" y="432"/>
                  </a:lnTo>
                  <a:lnTo>
                    <a:pt x="384" y="432"/>
                  </a:lnTo>
                  <a:lnTo>
                    <a:pt x="0" y="0"/>
                  </a:lnTo>
                  <a:close/>
                </a:path>
              </a:pathLst>
            </a:custGeom>
            <a:gradFill rotWithShape="1">
              <a:gsLst>
                <a:gs pos="0">
                  <a:srgbClr val="D8D882"/>
                </a:gs>
                <a:gs pos="100000">
                  <a:srgbClr val="FFFF99"/>
                </a:gs>
              </a:gsLst>
              <a:lin ang="5400000" scaled="1"/>
            </a:gradFill>
            <a:ln w="9525">
              <a:noFill/>
              <a:round/>
              <a:headEnd/>
              <a:tailEnd/>
            </a:ln>
          </p:spPr>
          <p:txBody>
            <a:bodyPr wrap="none" anchor="ctr"/>
            <a:lstStyle/>
            <a:p>
              <a:endParaRPr lang="zh-CN" altLang="en-US" sz="2400"/>
            </a:p>
          </p:txBody>
        </p:sp>
        <p:sp>
          <p:nvSpPr>
            <p:cNvPr id="29702" name="Rectangle 7"/>
            <p:cNvSpPr>
              <a:spLocks noChangeArrowheads="1"/>
            </p:cNvSpPr>
            <p:nvPr/>
          </p:nvSpPr>
          <p:spPr bwMode="auto">
            <a:xfrm>
              <a:off x="2843213" y="3016250"/>
              <a:ext cx="4633912" cy="342900"/>
            </a:xfrm>
            <a:prstGeom prst="rect">
              <a:avLst/>
            </a:prstGeom>
            <a:solidFill>
              <a:srgbClr val="CCECFF"/>
            </a:solidFill>
            <a:ln w="19050">
              <a:solidFill>
                <a:schemeClr val="tx1"/>
              </a:solidFill>
              <a:miter lim="800000"/>
              <a:headEnd/>
              <a:tailEnd/>
            </a:ln>
          </p:spPr>
          <p:txBody>
            <a:bodyPr wrap="none" anchor="ctr"/>
            <a:lstStyle/>
            <a:p>
              <a:endParaRPr lang="zh-CN" altLang="zh-CN" sz="2400" b="0" u="none">
                <a:solidFill>
                  <a:schemeClr val="tx1"/>
                </a:solidFill>
                <a:latin typeface="Tahoma" pitchFamily="34" charset="0"/>
                <a:ea typeface="宋体" charset="-122"/>
              </a:endParaRPr>
            </a:p>
          </p:txBody>
        </p:sp>
        <p:sp>
          <p:nvSpPr>
            <p:cNvPr id="29703" name="Rectangle 8"/>
            <p:cNvSpPr>
              <a:spLocks noChangeArrowheads="1"/>
            </p:cNvSpPr>
            <p:nvPr/>
          </p:nvSpPr>
          <p:spPr bwMode="auto">
            <a:xfrm>
              <a:off x="3348038" y="4387850"/>
              <a:ext cx="5472112" cy="342900"/>
            </a:xfrm>
            <a:prstGeom prst="rect">
              <a:avLst/>
            </a:prstGeom>
            <a:solidFill>
              <a:srgbClr val="CCFF66"/>
            </a:solidFill>
            <a:ln w="19050">
              <a:solidFill>
                <a:schemeClr val="tx1"/>
              </a:solidFill>
              <a:miter lim="800000"/>
              <a:headEnd/>
              <a:tailEnd/>
            </a:ln>
          </p:spPr>
          <p:txBody>
            <a:bodyPr wrap="none" anchor="ctr"/>
            <a:lstStyle/>
            <a:p>
              <a:endParaRPr lang="zh-CN" altLang="zh-CN" sz="2400" b="0" u="none">
                <a:solidFill>
                  <a:schemeClr val="tx1"/>
                </a:solidFill>
                <a:latin typeface="Tahoma" pitchFamily="34" charset="0"/>
                <a:ea typeface="宋体" charset="-122"/>
              </a:endParaRPr>
            </a:p>
          </p:txBody>
        </p:sp>
        <p:sp>
          <p:nvSpPr>
            <p:cNvPr id="29704" name="Line 9"/>
            <p:cNvSpPr>
              <a:spLocks noChangeShapeType="1"/>
            </p:cNvSpPr>
            <p:nvPr/>
          </p:nvSpPr>
          <p:spPr bwMode="auto">
            <a:xfrm>
              <a:off x="4008438" y="3016250"/>
              <a:ext cx="1587" cy="342900"/>
            </a:xfrm>
            <a:prstGeom prst="line">
              <a:avLst/>
            </a:prstGeom>
            <a:noFill/>
            <a:ln w="9525">
              <a:solidFill>
                <a:schemeClr val="tx1"/>
              </a:solidFill>
              <a:round/>
              <a:headEnd/>
              <a:tailEnd/>
            </a:ln>
          </p:spPr>
          <p:txBody>
            <a:bodyPr wrap="none" anchor="ctr"/>
            <a:lstStyle/>
            <a:p>
              <a:endParaRPr lang="zh-CN" altLang="en-US" sz="2400"/>
            </a:p>
          </p:txBody>
        </p:sp>
        <p:sp>
          <p:nvSpPr>
            <p:cNvPr id="29705" name="Rectangle 10"/>
            <p:cNvSpPr>
              <a:spLocks noChangeArrowheads="1"/>
            </p:cNvSpPr>
            <p:nvPr/>
          </p:nvSpPr>
          <p:spPr bwMode="auto">
            <a:xfrm>
              <a:off x="895351" y="2159000"/>
              <a:ext cx="6893361" cy="342900"/>
            </a:xfrm>
            <a:prstGeom prst="rect">
              <a:avLst/>
            </a:prstGeom>
            <a:solidFill>
              <a:srgbClr val="FFFF99"/>
            </a:solidFill>
            <a:ln w="19050">
              <a:solidFill>
                <a:schemeClr val="tx1"/>
              </a:solidFill>
              <a:miter lim="800000"/>
              <a:headEnd/>
              <a:tailEnd/>
            </a:ln>
          </p:spPr>
          <p:txBody>
            <a:bodyPr wrap="none" anchor="ctr"/>
            <a:lstStyle/>
            <a:p>
              <a:endParaRPr lang="zh-CN" altLang="zh-CN" sz="2400" b="0" u="none">
                <a:solidFill>
                  <a:schemeClr val="tx1"/>
                </a:solidFill>
                <a:latin typeface="Tahoma" pitchFamily="34" charset="0"/>
                <a:ea typeface="宋体" charset="-122"/>
              </a:endParaRPr>
            </a:p>
          </p:txBody>
        </p:sp>
        <p:sp>
          <p:nvSpPr>
            <p:cNvPr id="29706" name="Line 11"/>
            <p:cNvSpPr>
              <a:spLocks noChangeShapeType="1"/>
            </p:cNvSpPr>
            <p:nvPr/>
          </p:nvSpPr>
          <p:spPr bwMode="auto">
            <a:xfrm>
              <a:off x="3121025" y="2159000"/>
              <a:ext cx="3175" cy="342900"/>
            </a:xfrm>
            <a:prstGeom prst="line">
              <a:avLst/>
            </a:prstGeom>
            <a:noFill/>
            <a:ln w="9525">
              <a:solidFill>
                <a:schemeClr val="tx1"/>
              </a:solidFill>
              <a:round/>
              <a:headEnd/>
              <a:tailEnd/>
            </a:ln>
          </p:spPr>
          <p:txBody>
            <a:bodyPr wrap="none" anchor="ctr"/>
            <a:lstStyle/>
            <a:p>
              <a:endParaRPr lang="zh-CN" altLang="en-US" sz="2400"/>
            </a:p>
          </p:txBody>
        </p:sp>
        <p:sp>
          <p:nvSpPr>
            <p:cNvPr id="29707" name="Line 12"/>
            <p:cNvSpPr>
              <a:spLocks noChangeShapeType="1"/>
            </p:cNvSpPr>
            <p:nvPr/>
          </p:nvSpPr>
          <p:spPr bwMode="auto">
            <a:xfrm>
              <a:off x="5165725" y="3016250"/>
              <a:ext cx="3175" cy="342900"/>
            </a:xfrm>
            <a:prstGeom prst="line">
              <a:avLst/>
            </a:prstGeom>
            <a:noFill/>
            <a:ln w="9525">
              <a:solidFill>
                <a:schemeClr val="tx1"/>
              </a:solidFill>
              <a:round/>
              <a:headEnd/>
              <a:tailEnd/>
            </a:ln>
          </p:spPr>
          <p:txBody>
            <a:bodyPr wrap="none" anchor="ctr"/>
            <a:lstStyle/>
            <a:p>
              <a:endParaRPr lang="zh-CN" altLang="en-US" sz="2400"/>
            </a:p>
          </p:txBody>
        </p:sp>
        <p:sp>
          <p:nvSpPr>
            <p:cNvPr id="29708" name="Line 13"/>
            <p:cNvSpPr>
              <a:spLocks noChangeShapeType="1"/>
            </p:cNvSpPr>
            <p:nvPr/>
          </p:nvSpPr>
          <p:spPr bwMode="auto">
            <a:xfrm>
              <a:off x="6324600" y="3016250"/>
              <a:ext cx="1588" cy="342900"/>
            </a:xfrm>
            <a:prstGeom prst="line">
              <a:avLst/>
            </a:prstGeom>
            <a:noFill/>
            <a:ln w="9525">
              <a:solidFill>
                <a:schemeClr val="tx1"/>
              </a:solidFill>
              <a:round/>
              <a:headEnd/>
              <a:tailEnd/>
            </a:ln>
          </p:spPr>
          <p:txBody>
            <a:bodyPr wrap="none" anchor="ctr"/>
            <a:lstStyle/>
            <a:p>
              <a:endParaRPr lang="zh-CN" altLang="en-US" sz="2400"/>
            </a:p>
          </p:txBody>
        </p:sp>
        <p:sp>
          <p:nvSpPr>
            <p:cNvPr id="29709" name="Freeform 14"/>
            <p:cNvSpPr>
              <a:spLocks/>
            </p:cNvSpPr>
            <p:nvPr/>
          </p:nvSpPr>
          <p:spPr bwMode="auto">
            <a:xfrm>
              <a:off x="1600200" y="3016250"/>
              <a:ext cx="1249363" cy="342900"/>
            </a:xfrm>
            <a:custGeom>
              <a:avLst/>
              <a:gdLst>
                <a:gd name="T0" fmla="*/ 2147483647 w 672"/>
                <a:gd name="T1" fmla="*/ 544353668 h 288"/>
                <a:gd name="T2" fmla="*/ 0 w 672"/>
                <a:gd name="T3" fmla="*/ 544353668 h 288"/>
                <a:gd name="T4" fmla="*/ 0 w 672"/>
                <a:gd name="T5" fmla="*/ 0 h 288"/>
                <a:gd name="T6" fmla="*/ 2147483647 w 672"/>
                <a:gd name="T7" fmla="*/ 0 h 288"/>
                <a:gd name="T8" fmla="*/ 0 60000 65536"/>
                <a:gd name="T9" fmla="*/ 0 60000 65536"/>
                <a:gd name="T10" fmla="*/ 0 60000 65536"/>
                <a:gd name="T11" fmla="*/ 0 60000 65536"/>
                <a:gd name="T12" fmla="*/ 0 w 672"/>
                <a:gd name="T13" fmla="*/ 0 h 288"/>
                <a:gd name="T14" fmla="*/ 672 w 672"/>
                <a:gd name="T15" fmla="*/ 288 h 288"/>
              </a:gdLst>
              <a:ahLst/>
              <a:cxnLst>
                <a:cxn ang="T8">
                  <a:pos x="T0" y="T1"/>
                </a:cxn>
                <a:cxn ang="T9">
                  <a:pos x="T2" y="T3"/>
                </a:cxn>
                <a:cxn ang="T10">
                  <a:pos x="T4" y="T5"/>
                </a:cxn>
                <a:cxn ang="T11">
                  <a:pos x="T6" y="T7"/>
                </a:cxn>
              </a:cxnLst>
              <a:rect l="T12" t="T13" r="T14" b="T15"/>
              <a:pathLst>
                <a:path w="672" h="288">
                  <a:moveTo>
                    <a:pt x="672" y="288"/>
                  </a:moveTo>
                  <a:lnTo>
                    <a:pt x="0" y="288"/>
                  </a:lnTo>
                  <a:lnTo>
                    <a:pt x="0" y="0"/>
                  </a:lnTo>
                  <a:lnTo>
                    <a:pt x="672" y="0"/>
                  </a:lnTo>
                </a:path>
              </a:pathLst>
            </a:custGeom>
            <a:solidFill>
              <a:srgbClr val="FFFF99"/>
            </a:solidFill>
            <a:ln w="19050">
              <a:solidFill>
                <a:schemeClr val="tx1"/>
              </a:solidFill>
              <a:prstDash val="dash"/>
              <a:round/>
              <a:headEnd/>
              <a:tailEnd/>
            </a:ln>
          </p:spPr>
          <p:txBody>
            <a:bodyPr wrap="none" anchor="ctr"/>
            <a:lstStyle/>
            <a:p>
              <a:endParaRPr lang="zh-CN" altLang="en-US" sz="2400"/>
            </a:p>
          </p:txBody>
        </p:sp>
        <p:sp>
          <p:nvSpPr>
            <p:cNvPr id="29710" name="Text Box 15"/>
            <p:cNvSpPr txBox="1">
              <a:spLocks noChangeArrowheads="1"/>
            </p:cNvSpPr>
            <p:nvPr/>
          </p:nvSpPr>
          <p:spPr bwMode="auto">
            <a:xfrm>
              <a:off x="1717675" y="3014663"/>
              <a:ext cx="1151335" cy="404321"/>
            </a:xfrm>
            <a:prstGeom prst="rect">
              <a:avLst/>
            </a:prstGeom>
            <a:noFill/>
            <a:ln w="9525">
              <a:noFill/>
              <a:miter lim="800000"/>
              <a:headEnd/>
              <a:tailEnd/>
            </a:ln>
          </p:spPr>
          <p:txBody>
            <a:bodyPr wrap="none">
              <a:spAutoFit/>
            </a:bodyPr>
            <a:lstStyle/>
            <a:p>
              <a:r>
                <a:rPr kumimoji="1" lang="zh-CN" altLang="en-US" sz="1800" b="0" u="none" dirty="0" smtClean="0">
                  <a:solidFill>
                    <a:srgbClr val="333399"/>
                  </a:solidFill>
                  <a:latin typeface="Arial" charset="0"/>
                  <a:ea typeface="黑体" pitchFamily="2" charset="-122"/>
                </a:rPr>
                <a:t>伪报头</a:t>
              </a:r>
              <a:endParaRPr kumimoji="1" lang="zh-CN" altLang="en-US" sz="1800" b="0" u="none" dirty="0">
                <a:solidFill>
                  <a:srgbClr val="333399"/>
                </a:solidFill>
                <a:latin typeface="Arial" charset="0"/>
                <a:ea typeface="黑体" pitchFamily="2" charset="-122"/>
              </a:endParaRPr>
            </a:p>
          </p:txBody>
        </p:sp>
        <p:sp>
          <p:nvSpPr>
            <p:cNvPr id="29711" name="Text Box 16"/>
            <p:cNvSpPr txBox="1">
              <a:spLocks noChangeArrowheads="1"/>
            </p:cNvSpPr>
            <p:nvPr/>
          </p:nvSpPr>
          <p:spPr bwMode="auto">
            <a:xfrm>
              <a:off x="2860676" y="3014663"/>
              <a:ext cx="1058540" cy="404321"/>
            </a:xfrm>
            <a:prstGeom prst="rect">
              <a:avLst/>
            </a:prstGeom>
            <a:noFill/>
            <a:ln w="9525">
              <a:noFill/>
              <a:miter lim="800000"/>
              <a:headEnd/>
              <a:tailEnd/>
            </a:ln>
          </p:spPr>
          <p:txBody>
            <a:bodyPr wrap="none">
              <a:spAutoFit/>
            </a:bodyPr>
            <a:lstStyle/>
            <a:p>
              <a:r>
                <a:rPr kumimoji="1" lang="zh-CN" altLang="en-US" sz="1800" b="0" u="none">
                  <a:solidFill>
                    <a:srgbClr val="333399"/>
                  </a:solidFill>
                  <a:latin typeface="Arial" charset="0"/>
                  <a:ea typeface="黑体" pitchFamily="2" charset="-122"/>
                </a:rPr>
                <a:t>源端口</a:t>
              </a:r>
            </a:p>
          </p:txBody>
        </p:sp>
        <p:sp>
          <p:nvSpPr>
            <p:cNvPr id="29712" name="Text Box 17"/>
            <p:cNvSpPr txBox="1">
              <a:spLocks noChangeArrowheads="1"/>
            </p:cNvSpPr>
            <p:nvPr/>
          </p:nvSpPr>
          <p:spPr bwMode="auto">
            <a:xfrm>
              <a:off x="3949700" y="3014663"/>
              <a:ext cx="1337104" cy="404321"/>
            </a:xfrm>
            <a:prstGeom prst="rect">
              <a:avLst/>
            </a:prstGeom>
            <a:noFill/>
            <a:ln w="9525">
              <a:noFill/>
              <a:miter lim="800000"/>
              <a:headEnd/>
              <a:tailEnd/>
            </a:ln>
          </p:spPr>
          <p:txBody>
            <a:bodyPr wrap="none">
              <a:spAutoFit/>
            </a:bodyPr>
            <a:lstStyle/>
            <a:p>
              <a:r>
                <a:rPr kumimoji="1" lang="zh-CN" altLang="en-US" sz="1800" b="0" u="none" dirty="0">
                  <a:solidFill>
                    <a:srgbClr val="333399"/>
                  </a:solidFill>
                  <a:latin typeface="Arial" charset="0"/>
                  <a:ea typeface="黑体" pitchFamily="2" charset="-122"/>
                </a:rPr>
                <a:t>目的端口</a:t>
              </a:r>
            </a:p>
          </p:txBody>
        </p:sp>
        <p:sp>
          <p:nvSpPr>
            <p:cNvPr id="29713" name="Text Box 18"/>
            <p:cNvSpPr txBox="1">
              <a:spLocks noChangeArrowheads="1"/>
            </p:cNvSpPr>
            <p:nvPr/>
          </p:nvSpPr>
          <p:spPr bwMode="auto">
            <a:xfrm>
              <a:off x="5284788" y="3013075"/>
              <a:ext cx="934735" cy="404321"/>
            </a:xfrm>
            <a:prstGeom prst="rect">
              <a:avLst/>
            </a:prstGeom>
            <a:noFill/>
            <a:ln w="9525">
              <a:noFill/>
              <a:miter lim="800000"/>
              <a:headEnd/>
              <a:tailEnd/>
            </a:ln>
          </p:spPr>
          <p:txBody>
            <a:bodyPr wrap="none">
              <a:spAutoFit/>
            </a:bodyPr>
            <a:lstStyle/>
            <a:p>
              <a:r>
                <a:rPr kumimoji="1" lang="zh-CN" altLang="en-US" sz="1800" b="0" u="none">
                  <a:solidFill>
                    <a:srgbClr val="333399"/>
                  </a:solidFill>
                  <a:latin typeface="Arial" charset="0"/>
                  <a:ea typeface="黑体" pitchFamily="2" charset="-122"/>
                </a:rPr>
                <a:t>长  度</a:t>
              </a:r>
            </a:p>
          </p:txBody>
        </p:sp>
        <p:sp>
          <p:nvSpPr>
            <p:cNvPr id="29714" name="Text Box 19"/>
            <p:cNvSpPr txBox="1">
              <a:spLocks noChangeArrowheads="1"/>
            </p:cNvSpPr>
            <p:nvPr/>
          </p:nvSpPr>
          <p:spPr bwMode="auto">
            <a:xfrm>
              <a:off x="6429375" y="3014663"/>
              <a:ext cx="1058540" cy="404321"/>
            </a:xfrm>
            <a:prstGeom prst="rect">
              <a:avLst/>
            </a:prstGeom>
            <a:noFill/>
            <a:ln w="9525">
              <a:noFill/>
              <a:miter lim="800000"/>
              <a:headEnd/>
              <a:tailEnd/>
            </a:ln>
          </p:spPr>
          <p:txBody>
            <a:bodyPr wrap="none">
              <a:spAutoFit/>
            </a:bodyPr>
            <a:lstStyle/>
            <a:p>
              <a:r>
                <a:rPr kumimoji="1" lang="zh-CN" altLang="en-US" sz="1800" b="0" u="none">
                  <a:solidFill>
                    <a:srgbClr val="333399"/>
                  </a:solidFill>
                  <a:latin typeface="Arial" charset="0"/>
                  <a:ea typeface="黑体" pitchFamily="2" charset="-122"/>
                </a:rPr>
                <a:t>检验和</a:t>
              </a:r>
            </a:p>
          </p:txBody>
        </p:sp>
        <p:sp>
          <p:nvSpPr>
            <p:cNvPr id="29715" name="Text Box 20"/>
            <p:cNvSpPr txBox="1">
              <a:spLocks noChangeArrowheads="1"/>
            </p:cNvSpPr>
            <p:nvPr/>
          </p:nvSpPr>
          <p:spPr bwMode="auto">
            <a:xfrm>
              <a:off x="5429250" y="4359129"/>
              <a:ext cx="1476386" cy="404321"/>
            </a:xfrm>
            <a:prstGeom prst="rect">
              <a:avLst/>
            </a:prstGeom>
            <a:noFill/>
            <a:ln w="9525">
              <a:noFill/>
              <a:miter lim="800000"/>
              <a:headEnd/>
              <a:tailEnd/>
            </a:ln>
          </p:spPr>
          <p:txBody>
            <a:bodyPr wrap="none">
              <a:spAutoFit/>
            </a:bodyPr>
            <a:lstStyle/>
            <a:p>
              <a:r>
                <a:rPr kumimoji="1" lang="zh-CN" altLang="en-US" sz="1800" b="0" u="none" dirty="0">
                  <a:solidFill>
                    <a:srgbClr val="333399"/>
                  </a:solidFill>
                  <a:latin typeface="Arial" charset="0"/>
                  <a:ea typeface="黑体" pitchFamily="2" charset="-122"/>
                </a:rPr>
                <a:t>数         据</a:t>
              </a:r>
            </a:p>
          </p:txBody>
        </p:sp>
        <p:sp>
          <p:nvSpPr>
            <p:cNvPr id="29716" name="Text Box 21"/>
            <p:cNvSpPr txBox="1">
              <a:spLocks noChangeArrowheads="1"/>
            </p:cNvSpPr>
            <p:nvPr/>
          </p:nvSpPr>
          <p:spPr bwMode="auto">
            <a:xfrm>
              <a:off x="2373313" y="4359129"/>
              <a:ext cx="848353" cy="404321"/>
            </a:xfrm>
            <a:prstGeom prst="rect">
              <a:avLst/>
            </a:prstGeom>
            <a:noFill/>
            <a:ln w="9525">
              <a:noFill/>
              <a:miter lim="800000"/>
              <a:headEnd/>
              <a:tailEnd/>
            </a:ln>
          </p:spPr>
          <p:txBody>
            <a:bodyPr wrap="none">
              <a:spAutoFit/>
            </a:bodyPr>
            <a:lstStyle/>
            <a:p>
              <a:r>
                <a:rPr kumimoji="1" lang="zh-CN" altLang="en-US" sz="1800" b="0" u="none" dirty="0" smtClean="0">
                  <a:solidFill>
                    <a:srgbClr val="333399"/>
                  </a:solidFill>
                  <a:latin typeface="Arial" charset="0"/>
                  <a:ea typeface="黑体" pitchFamily="2" charset="-122"/>
                </a:rPr>
                <a:t>报头</a:t>
              </a:r>
              <a:endParaRPr kumimoji="1" lang="zh-CN" altLang="en-US" sz="1800" b="0" u="none" dirty="0">
                <a:solidFill>
                  <a:srgbClr val="333399"/>
                </a:solidFill>
                <a:latin typeface="Arial" charset="0"/>
                <a:ea typeface="黑体" pitchFamily="2" charset="-122"/>
              </a:endParaRPr>
            </a:p>
          </p:txBody>
        </p:sp>
        <p:sp>
          <p:nvSpPr>
            <p:cNvPr id="29717" name="Line 22"/>
            <p:cNvSpPr>
              <a:spLocks noChangeShapeType="1"/>
            </p:cNvSpPr>
            <p:nvPr/>
          </p:nvSpPr>
          <p:spPr bwMode="auto">
            <a:xfrm>
              <a:off x="5353050" y="2159000"/>
              <a:ext cx="0" cy="342900"/>
            </a:xfrm>
            <a:prstGeom prst="line">
              <a:avLst/>
            </a:prstGeom>
            <a:noFill/>
            <a:ln w="9525">
              <a:solidFill>
                <a:schemeClr val="tx1"/>
              </a:solidFill>
              <a:round/>
              <a:headEnd/>
              <a:tailEnd/>
            </a:ln>
          </p:spPr>
          <p:txBody>
            <a:bodyPr wrap="none" anchor="ctr"/>
            <a:lstStyle/>
            <a:p>
              <a:endParaRPr lang="zh-CN" altLang="en-US" sz="2400"/>
            </a:p>
          </p:txBody>
        </p:sp>
        <p:sp>
          <p:nvSpPr>
            <p:cNvPr id="29718" name="Line 23"/>
            <p:cNvSpPr>
              <a:spLocks noChangeShapeType="1"/>
            </p:cNvSpPr>
            <p:nvPr/>
          </p:nvSpPr>
          <p:spPr bwMode="auto">
            <a:xfrm>
              <a:off x="5886450" y="2159000"/>
              <a:ext cx="1588" cy="342900"/>
            </a:xfrm>
            <a:prstGeom prst="line">
              <a:avLst/>
            </a:prstGeom>
            <a:noFill/>
            <a:ln w="9525">
              <a:solidFill>
                <a:schemeClr val="tx1"/>
              </a:solidFill>
              <a:round/>
              <a:headEnd/>
              <a:tailEnd/>
            </a:ln>
          </p:spPr>
          <p:txBody>
            <a:bodyPr wrap="none" anchor="ctr"/>
            <a:lstStyle/>
            <a:p>
              <a:endParaRPr lang="zh-CN" altLang="en-US" sz="2400"/>
            </a:p>
          </p:txBody>
        </p:sp>
        <p:sp>
          <p:nvSpPr>
            <p:cNvPr id="29719" name="Line 24"/>
            <p:cNvSpPr>
              <a:spLocks noChangeShapeType="1"/>
            </p:cNvSpPr>
            <p:nvPr/>
          </p:nvSpPr>
          <p:spPr bwMode="auto">
            <a:xfrm>
              <a:off x="6419850" y="2159000"/>
              <a:ext cx="0" cy="342900"/>
            </a:xfrm>
            <a:prstGeom prst="line">
              <a:avLst/>
            </a:prstGeom>
            <a:noFill/>
            <a:ln w="9525">
              <a:solidFill>
                <a:schemeClr val="tx1"/>
              </a:solidFill>
              <a:round/>
              <a:headEnd/>
              <a:tailEnd/>
            </a:ln>
          </p:spPr>
          <p:txBody>
            <a:bodyPr wrap="none" anchor="ctr"/>
            <a:lstStyle/>
            <a:p>
              <a:endParaRPr lang="zh-CN" altLang="en-US" sz="2400"/>
            </a:p>
          </p:txBody>
        </p:sp>
        <p:sp>
          <p:nvSpPr>
            <p:cNvPr id="29720" name="Text Box 25"/>
            <p:cNvSpPr txBox="1">
              <a:spLocks noChangeArrowheads="1"/>
            </p:cNvSpPr>
            <p:nvPr/>
          </p:nvSpPr>
          <p:spPr bwMode="auto">
            <a:xfrm>
              <a:off x="6382204" y="2132855"/>
              <a:ext cx="1368056" cy="404321"/>
            </a:xfrm>
            <a:prstGeom prst="rect">
              <a:avLst/>
            </a:prstGeom>
            <a:noFill/>
            <a:ln w="9525">
              <a:noFill/>
              <a:miter lim="800000"/>
              <a:headEnd/>
              <a:tailEnd/>
            </a:ln>
          </p:spPr>
          <p:txBody>
            <a:bodyPr wrap="none">
              <a:spAutoFit/>
            </a:bodyPr>
            <a:lstStyle/>
            <a:p>
              <a:r>
                <a:rPr kumimoji="1" lang="en-US" altLang="zh-CN" sz="1800" b="0" u="none" dirty="0">
                  <a:solidFill>
                    <a:srgbClr val="333399"/>
                  </a:solidFill>
                  <a:latin typeface="Arial" charset="0"/>
                  <a:ea typeface="黑体" pitchFamily="2" charset="-122"/>
                </a:rPr>
                <a:t>UDP</a:t>
              </a:r>
              <a:r>
                <a:rPr kumimoji="1" lang="zh-CN" altLang="en-US" sz="1800" b="0" u="none" dirty="0">
                  <a:solidFill>
                    <a:srgbClr val="333399"/>
                  </a:solidFill>
                  <a:latin typeface="Arial" charset="0"/>
                  <a:ea typeface="黑体" pitchFamily="2" charset="-122"/>
                </a:rPr>
                <a:t>长度</a:t>
              </a:r>
            </a:p>
          </p:txBody>
        </p:sp>
        <p:sp>
          <p:nvSpPr>
            <p:cNvPr id="29721" name="Text Box 26"/>
            <p:cNvSpPr txBox="1">
              <a:spLocks noChangeArrowheads="1"/>
            </p:cNvSpPr>
            <p:nvPr/>
          </p:nvSpPr>
          <p:spPr bwMode="auto">
            <a:xfrm>
              <a:off x="1282700" y="2157413"/>
              <a:ext cx="1471357" cy="404321"/>
            </a:xfrm>
            <a:prstGeom prst="rect">
              <a:avLst/>
            </a:prstGeom>
            <a:noFill/>
            <a:ln w="9525">
              <a:noFill/>
              <a:miter lim="800000"/>
              <a:headEnd/>
              <a:tailEnd/>
            </a:ln>
          </p:spPr>
          <p:txBody>
            <a:bodyPr wrap="none">
              <a:spAutoFit/>
            </a:bodyPr>
            <a:lstStyle/>
            <a:p>
              <a:r>
                <a:rPr kumimoji="1" lang="zh-CN" altLang="en-US" sz="1800" b="0" u="none">
                  <a:solidFill>
                    <a:srgbClr val="333399"/>
                  </a:solidFill>
                  <a:latin typeface="Arial" charset="0"/>
                  <a:ea typeface="黑体" pitchFamily="2" charset="-122"/>
                </a:rPr>
                <a:t>源 </a:t>
              </a:r>
              <a:r>
                <a:rPr kumimoji="1" lang="en-US" altLang="zh-CN" sz="1800" b="0" u="none">
                  <a:solidFill>
                    <a:srgbClr val="333399"/>
                  </a:solidFill>
                  <a:latin typeface="Arial" charset="0"/>
                  <a:ea typeface="黑体" pitchFamily="2" charset="-122"/>
                </a:rPr>
                <a:t>IP </a:t>
              </a:r>
              <a:r>
                <a:rPr kumimoji="1" lang="zh-CN" altLang="en-US" sz="1800" b="0" u="none">
                  <a:solidFill>
                    <a:srgbClr val="333399"/>
                  </a:solidFill>
                  <a:latin typeface="Arial" charset="0"/>
                  <a:ea typeface="黑体" pitchFamily="2" charset="-122"/>
                </a:rPr>
                <a:t>地址</a:t>
              </a:r>
            </a:p>
          </p:txBody>
        </p:sp>
        <p:sp>
          <p:nvSpPr>
            <p:cNvPr id="29722" name="Text Box 27"/>
            <p:cNvSpPr txBox="1">
              <a:spLocks noChangeArrowheads="1"/>
            </p:cNvSpPr>
            <p:nvPr/>
          </p:nvSpPr>
          <p:spPr bwMode="auto">
            <a:xfrm>
              <a:off x="3421063" y="2157413"/>
              <a:ext cx="1749920" cy="404321"/>
            </a:xfrm>
            <a:prstGeom prst="rect">
              <a:avLst/>
            </a:prstGeom>
            <a:noFill/>
            <a:ln w="9525">
              <a:noFill/>
              <a:miter lim="800000"/>
              <a:headEnd/>
              <a:tailEnd/>
            </a:ln>
          </p:spPr>
          <p:txBody>
            <a:bodyPr wrap="none">
              <a:spAutoFit/>
            </a:bodyPr>
            <a:lstStyle/>
            <a:p>
              <a:r>
                <a:rPr kumimoji="1" lang="zh-CN" altLang="en-US" sz="1800" b="0" u="none">
                  <a:solidFill>
                    <a:srgbClr val="333399"/>
                  </a:solidFill>
                  <a:latin typeface="Arial" charset="0"/>
                  <a:ea typeface="黑体" pitchFamily="2" charset="-122"/>
                </a:rPr>
                <a:t>目的 </a:t>
              </a:r>
              <a:r>
                <a:rPr kumimoji="1" lang="en-US" altLang="zh-CN" sz="1800" b="0" u="none">
                  <a:solidFill>
                    <a:srgbClr val="333399"/>
                  </a:solidFill>
                  <a:latin typeface="Arial" charset="0"/>
                  <a:ea typeface="黑体" pitchFamily="2" charset="-122"/>
                </a:rPr>
                <a:t>IP </a:t>
              </a:r>
              <a:r>
                <a:rPr kumimoji="1" lang="zh-CN" altLang="en-US" sz="1800" b="0" u="none">
                  <a:solidFill>
                    <a:srgbClr val="333399"/>
                  </a:solidFill>
                  <a:latin typeface="Arial" charset="0"/>
                  <a:ea typeface="黑体" pitchFamily="2" charset="-122"/>
                </a:rPr>
                <a:t>地址</a:t>
              </a:r>
            </a:p>
          </p:txBody>
        </p:sp>
        <p:sp>
          <p:nvSpPr>
            <p:cNvPr id="29723" name="Text Box 28"/>
            <p:cNvSpPr txBox="1">
              <a:spLocks noChangeArrowheads="1"/>
            </p:cNvSpPr>
            <p:nvPr/>
          </p:nvSpPr>
          <p:spPr bwMode="auto">
            <a:xfrm>
              <a:off x="5454650" y="2157413"/>
              <a:ext cx="377608" cy="404321"/>
            </a:xfrm>
            <a:prstGeom prst="rect">
              <a:avLst/>
            </a:prstGeom>
            <a:noFill/>
            <a:ln w="9525">
              <a:noFill/>
              <a:miter lim="800000"/>
              <a:headEnd/>
              <a:tailEnd/>
            </a:ln>
          </p:spPr>
          <p:txBody>
            <a:bodyPr wrap="none">
              <a:spAutoFit/>
            </a:bodyPr>
            <a:lstStyle/>
            <a:p>
              <a:r>
                <a:rPr kumimoji="1" lang="en-US" altLang="zh-CN" sz="1800" b="0" u="none">
                  <a:solidFill>
                    <a:srgbClr val="333399"/>
                  </a:solidFill>
                  <a:latin typeface="Arial" charset="0"/>
                  <a:ea typeface="黑体" pitchFamily="2" charset="-122"/>
                </a:rPr>
                <a:t>0</a:t>
              </a:r>
            </a:p>
          </p:txBody>
        </p:sp>
        <p:sp>
          <p:nvSpPr>
            <p:cNvPr id="29724" name="Text Box 29"/>
            <p:cNvSpPr txBox="1">
              <a:spLocks noChangeArrowheads="1"/>
            </p:cNvSpPr>
            <p:nvPr/>
          </p:nvSpPr>
          <p:spPr bwMode="auto">
            <a:xfrm>
              <a:off x="5888038" y="2157413"/>
              <a:ext cx="532365" cy="404321"/>
            </a:xfrm>
            <a:prstGeom prst="rect">
              <a:avLst/>
            </a:prstGeom>
            <a:noFill/>
            <a:ln w="9525">
              <a:noFill/>
              <a:miter lim="800000"/>
              <a:headEnd/>
              <a:tailEnd/>
            </a:ln>
          </p:spPr>
          <p:txBody>
            <a:bodyPr wrap="none">
              <a:spAutoFit/>
            </a:bodyPr>
            <a:lstStyle/>
            <a:p>
              <a:r>
                <a:rPr kumimoji="1" lang="en-US" altLang="zh-CN" sz="1800" b="0" u="none">
                  <a:solidFill>
                    <a:srgbClr val="333399"/>
                  </a:solidFill>
                  <a:latin typeface="Arial" charset="0"/>
                  <a:ea typeface="黑体" pitchFamily="2" charset="-122"/>
                </a:rPr>
                <a:t>17</a:t>
              </a:r>
            </a:p>
          </p:txBody>
        </p:sp>
        <p:sp>
          <p:nvSpPr>
            <p:cNvPr id="29725" name="Line 30"/>
            <p:cNvSpPr>
              <a:spLocks noChangeShapeType="1"/>
            </p:cNvSpPr>
            <p:nvPr/>
          </p:nvSpPr>
          <p:spPr bwMode="auto">
            <a:xfrm>
              <a:off x="2225675" y="4948238"/>
              <a:ext cx="6594475" cy="0"/>
            </a:xfrm>
            <a:prstGeom prst="line">
              <a:avLst/>
            </a:prstGeom>
            <a:noFill/>
            <a:ln w="19050">
              <a:solidFill>
                <a:srgbClr val="333399"/>
              </a:solidFill>
              <a:round/>
              <a:headEnd type="triangle" w="med" len="lg"/>
              <a:tailEnd type="triangle" w="med" len="lg"/>
            </a:ln>
          </p:spPr>
          <p:txBody>
            <a:bodyPr wrap="none" anchor="ctr"/>
            <a:lstStyle/>
            <a:p>
              <a:endParaRPr lang="zh-CN" altLang="en-US" sz="2400"/>
            </a:p>
          </p:txBody>
        </p:sp>
        <p:sp>
          <p:nvSpPr>
            <p:cNvPr id="29726" name="Rectangle 31"/>
            <p:cNvSpPr>
              <a:spLocks noChangeArrowheads="1"/>
            </p:cNvSpPr>
            <p:nvPr/>
          </p:nvSpPr>
          <p:spPr bwMode="auto">
            <a:xfrm>
              <a:off x="4810125" y="4786313"/>
              <a:ext cx="1173163" cy="219075"/>
            </a:xfrm>
            <a:prstGeom prst="rect">
              <a:avLst/>
            </a:prstGeom>
            <a:solidFill>
              <a:schemeClr val="bg1"/>
            </a:solidFill>
            <a:ln w="9525">
              <a:noFill/>
              <a:miter lim="800000"/>
              <a:headEnd/>
              <a:tailEnd/>
            </a:ln>
          </p:spPr>
          <p:txBody>
            <a:bodyPr wrap="none" anchor="ctr"/>
            <a:lstStyle/>
            <a:p>
              <a:endParaRPr lang="zh-CN" altLang="zh-CN" sz="2400" b="0" u="none">
                <a:solidFill>
                  <a:schemeClr val="tx1"/>
                </a:solidFill>
                <a:latin typeface="Tahoma" pitchFamily="34" charset="0"/>
                <a:ea typeface="宋体" charset="-122"/>
              </a:endParaRPr>
            </a:p>
          </p:txBody>
        </p:sp>
        <p:sp>
          <p:nvSpPr>
            <p:cNvPr id="29727" name="Text Box 32"/>
            <p:cNvSpPr txBox="1">
              <a:spLocks noChangeArrowheads="1"/>
            </p:cNvSpPr>
            <p:nvPr/>
          </p:nvSpPr>
          <p:spPr bwMode="auto">
            <a:xfrm>
              <a:off x="4658188" y="4767264"/>
              <a:ext cx="1393976" cy="404321"/>
            </a:xfrm>
            <a:prstGeom prst="rect">
              <a:avLst/>
            </a:prstGeom>
            <a:noFill/>
            <a:ln w="9525">
              <a:noFill/>
              <a:miter lim="800000"/>
              <a:headEnd/>
              <a:tailEnd/>
            </a:ln>
          </p:spPr>
          <p:txBody>
            <a:bodyPr wrap="none">
              <a:spAutoFit/>
            </a:bodyPr>
            <a:lstStyle/>
            <a:p>
              <a:r>
                <a:rPr kumimoji="1" lang="en-US" altLang="zh-CN" sz="1800" b="0" u="none" dirty="0">
                  <a:solidFill>
                    <a:srgbClr val="333399"/>
                  </a:solidFill>
                  <a:latin typeface="Arial" charset="0"/>
                  <a:ea typeface="黑体" pitchFamily="2" charset="-122"/>
                </a:rPr>
                <a:t>IP </a:t>
              </a:r>
              <a:r>
                <a:rPr kumimoji="1" lang="zh-CN" altLang="en-US" sz="1800" b="0" u="none" dirty="0">
                  <a:solidFill>
                    <a:srgbClr val="333399"/>
                  </a:solidFill>
                  <a:latin typeface="Arial" charset="0"/>
                  <a:ea typeface="黑体" pitchFamily="2" charset="-122"/>
                </a:rPr>
                <a:t>数据报</a:t>
              </a:r>
            </a:p>
          </p:txBody>
        </p:sp>
        <p:sp>
          <p:nvSpPr>
            <p:cNvPr id="29728" name="Text Box 33"/>
            <p:cNvSpPr txBox="1">
              <a:spLocks noChangeArrowheads="1"/>
            </p:cNvSpPr>
            <p:nvPr/>
          </p:nvSpPr>
          <p:spPr bwMode="auto">
            <a:xfrm>
              <a:off x="287338" y="1795463"/>
              <a:ext cx="783846" cy="404321"/>
            </a:xfrm>
            <a:prstGeom prst="rect">
              <a:avLst/>
            </a:prstGeom>
            <a:noFill/>
            <a:ln w="9525">
              <a:noFill/>
              <a:miter lim="800000"/>
              <a:headEnd/>
              <a:tailEnd/>
            </a:ln>
          </p:spPr>
          <p:txBody>
            <a:bodyPr wrap="none">
              <a:spAutoFit/>
            </a:bodyPr>
            <a:lstStyle/>
            <a:p>
              <a:r>
                <a:rPr kumimoji="1" lang="zh-CN" altLang="en-US" sz="1800" u="none">
                  <a:solidFill>
                    <a:srgbClr val="333399"/>
                  </a:solidFill>
                  <a:latin typeface="Arial" charset="0"/>
                  <a:ea typeface="黑体" pitchFamily="2" charset="-122"/>
                </a:rPr>
                <a:t>字节</a:t>
              </a:r>
            </a:p>
          </p:txBody>
        </p:sp>
        <p:sp>
          <p:nvSpPr>
            <p:cNvPr id="29729" name="Text Box 34"/>
            <p:cNvSpPr txBox="1">
              <a:spLocks noChangeArrowheads="1"/>
            </p:cNvSpPr>
            <p:nvPr/>
          </p:nvSpPr>
          <p:spPr bwMode="auto">
            <a:xfrm>
              <a:off x="1831975" y="1779588"/>
              <a:ext cx="377608" cy="404321"/>
            </a:xfrm>
            <a:prstGeom prst="rect">
              <a:avLst/>
            </a:prstGeom>
            <a:noFill/>
            <a:ln w="9525">
              <a:noFill/>
              <a:miter lim="800000"/>
              <a:headEnd/>
              <a:tailEnd/>
            </a:ln>
          </p:spPr>
          <p:txBody>
            <a:bodyPr wrap="none">
              <a:spAutoFit/>
            </a:bodyPr>
            <a:lstStyle/>
            <a:p>
              <a:r>
                <a:rPr kumimoji="1" lang="en-US" altLang="zh-CN" sz="1800" u="none">
                  <a:solidFill>
                    <a:srgbClr val="333399"/>
                  </a:solidFill>
                  <a:latin typeface="Arial" charset="0"/>
                  <a:ea typeface="黑体" pitchFamily="2" charset="-122"/>
                </a:rPr>
                <a:t>4</a:t>
              </a:r>
            </a:p>
          </p:txBody>
        </p:sp>
        <p:sp>
          <p:nvSpPr>
            <p:cNvPr id="29730" name="Text Box 35"/>
            <p:cNvSpPr txBox="1">
              <a:spLocks noChangeArrowheads="1"/>
            </p:cNvSpPr>
            <p:nvPr/>
          </p:nvSpPr>
          <p:spPr bwMode="auto">
            <a:xfrm>
              <a:off x="4059238" y="1779588"/>
              <a:ext cx="377608" cy="404321"/>
            </a:xfrm>
            <a:prstGeom prst="rect">
              <a:avLst/>
            </a:prstGeom>
            <a:noFill/>
            <a:ln w="9525">
              <a:noFill/>
              <a:miter lim="800000"/>
              <a:headEnd/>
              <a:tailEnd/>
            </a:ln>
          </p:spPr>
          <p:txBody>
            <a:bodyPr wrap="none">
              <a:spAutoFit/>
            </a:bodyPr>
            <a:lstStyle/>
            <a:p>
              <a:r>
                <a:rPr kumimoji="1" lang="en-US" altLang="zh-CN" sz="1800" u="none">
                  <a:solidFill>
                    <a:srgbClr val="333399"/>
                  </a:solidFill>
                  <a:latin typeface="Arial" charset="0"/>
                  <a:ea typeface="黑体" pitchFamily="2" charset="-122"/>
                </a:rPr>
                <a:t>4</a:t>
              </a:r>
            </a:p>
          </p:txBody>
        </p:sp>
        <p:sp>
          <p:nvSpPr>
            <p:cNvPr id="29731" name="Text Box 36"/>
            <p:cNvSpPr txBox="1">
              <a:spLocks noChangeArrowheads="1"/>
            </p:cNvSpPr>
            <p:nvPr/>
          </p:nvSpPr>
          <p:spPr bwMode="auto">
            <a:xfrm>
              <a:off x="5454650" y="1779588"/>
              <a:ext cx="377608" cy="404321"/>
            </a:xfrm>
            <a:prstGeom prst="rect">
              <a:avLst/>
            </a:prstGeom>
            <a:noFill/>
            <a:ln w="9525">
              <a:noFill/>
              <a:miter lim="800000"/>
              <a:headEnd/>
              <a:tailEnd/>
            </a:ln>
          </p:spPr>
          <p:txBody>
            <a:bodyPr wrap="none">
              <a:spAutoFit/>
            </a:bodyPr>
            <a:lstStyle/>
            <a:p>
              <a:r>
                <a:rPr kumimoji="1" lang="en-US" altLang="zh-CN" sz="1800" u="none">
                  <a:solidFill>
                    <a:srgbClr val="333399"/>
                  </a:solidFill>
                  <a:latin typeface="Arial" charset="0"/>
                  <a:ea typeface="黑体" pitchFamily="2" charset="-122"/>
                </a:rPr>
                <a:t>1</a:t>
              </a:r>
            </a:p>
          </p:txBody>
        </p:sp>
        <p:sp>
          <p:nvSpPr>
            <p:cNvPr id="29732" name="Text Box 37"/>
            <p:cNvSpPr txBox="1">
              <a:spLocks noChangeArrowheads="1"/>
            </p:cNvSpPr>
            <p:nvPr/>
          </p:nvSpPr>
          <p:spPr bwMode="auto">
            <a:xfrm>
              <a:off x="5975350" y="1779588"/>
              <a:ext cx="377608" cy="404321"/>
            </a:xfrm>
            <a:prstGeom prst="rect">
              <a:avLst/>
            </a:prstGeom>
            <a:noFill/>
            <a:ln w="9525">
              <a:noFill/>
              <a:miter lim="800000"/>
              <a:headEnd/>
              <a:tailEnd/>
            </a:ln>
          </p:spPr>
          <p:txBody>
            <a:bodyPr wrap="none">
              <a:spAutoFit/>
            </a:bodyPr>
            <a:lstStyle/>
            <a:p>
              <a:r>
                <a:rPr kumimoji="1" lang="en-US" altLang="zh-CN" sz="1800" u="none">
                  <a:solidFill>
                    <a:srgbClr val="333399"/>
                  </a:solidFill>
                  <a:latin typeface="Arial" charset="0"/>
                  <a:ea typeface="黑体" pitchFamily="2" charset="-122"/>
                </a:rPr>
                <a:t>1</a:t>
              </a:r>
            </a:p>
          </p:txBody>
        </p:sp>
        <p:sp>
          <p:nvSpPr>
            <p:cNvPr id="29733" name="Text Box 38"/>
            <p:cNvSpPr txBox="1">
              <a:spLocks noChangeArrowheads="1"/>
            </p:cNvSpPr>
            <p:nvPr/>
          </p:nvSpPr>
          <p:spPr bwMode="auto">
            <a:xfrm>
              <a:off x="6762749" y="1779588"/>
              <a:ext cx="377608" cy="404321"/>
            </a:xfrm>
            <a:prstGeom prst="rect">
              <a:avLst/>
            </a:prstGeom>
            <a:noFill/>
            <a:ln w="9525">
              <a:noFill/>
              <a:miter lim="800000"/>
              <a:headEnd/>
              <a:tailEnd/>
            </a:ln>
          </p:spPr>
          <p:txBody>
            <a:bodyPr wrap="none">
              <a:spAutoFit/>
            </a:bodyPr>
            <a:lstStyle/>
            <a:p>
              <a:r>
                <a:rPr kumimoji="1" lang="en-US" altLang="zh-CN" sz="1800" u="none">
                  <a:solidFill>
                    <a:srgbClr val="333399"/>
                  </a:solidFill>
                  <a:latin typeface="Arial" charset="0"/>
                  <a:ea typeface="黑体" pitchFamily="2" charset="-122"/>
                </a:rPr>
                <a:t>2</a:t>
              </a:r>
            </a:p>
          </p:txBody>
        </p:sp>
        <p:sp>
          <p:nvSpPr>
            <p:cNvPr id="29734" name="Text Box 39"/>
            <p:cNvSpPr txBox="1">
              <a:spLocks noChangeArrowheads="1"/>
            </p:cNvSpPr>
            <p:nvPr/>
          </p:nvSpPr>
          <p:spPr bwMode="auto">
            <a:xfrm>
              <a:off x="1957388" y="2657475"/>
              <a:ext cx="532365" cy="404321"/>
            </a:xfrm>
            <a:prstGeom prst="rect">
              <a:avLst/>
            </a:prstGeom>
            <a:noFill/>
            <a:ln w="9525">
              <a:noFill/>
              <a:miter lim="800000"/>
              <a:headEnd/>
              <a:tailEnd/>
            </a:ln>
          </p:spPr>
          <p:txBody>
            <a:bodyPr wrap="none">
              <a:spAutoFit/>
            </a:bodyPr>
            <a:lstStyle/>
            <a:p>
              <a:r>
                <a:rPr kumimoji="1" lang="en-US" altLang="zh-CN" sz="1800" u="none">
                  <a:solidFill>
                    <a:srgbClr val="333399"/>
                  </a:solidFill>
                  <a:latin typeface="Arial" charset="0"/>
                  <a:ea typeface="黑体" pitchFamily="2" charset="-122"/>
                </a:rPr>
                <a:t>12</a:t>
              </a:r>
            </a:p>
          </p:txBody>
        </p:sp>
        <p:sp>
          <p:nvSpPr>
            <p:cNvPr id="29735" name="Text Box 40"/>
            <p:cNvSpPr txBox="1">
              <a:spLocks noChangeArrowheads="1"/>
            </p:cNvSpPr>
            <p:nvPr/>
          </p:nvSpPr>
          <p:spPr bwMode="auto">
            <a:xfrm>
              <a:off x="3227389" y="2660650"/>
              <a:ext cx="377608" cy="404321"/>
            </a:xfrm>
            <a:prstGeom prst="rect">
              <a:avLst/>
            </a:prstGeom>
            <a:noFill/>
            <a:ln w="9525">
              <a:noFill/>
              <a:miter lim="800000"/>
              <a:headEnd/>
              <a:tailEnd/>
            </a:ln>
          </p:spPr>
          <p:txBody>
            <a:bodyPr wrap="none">
              <a:spAutoFit/>
            </a:bodyPr>
            <a:lstStyle/>
            <a:p>
              <a:r>
                <a:rPr kumimoji="1" lang="en-US" altLang="zh-CN" sz="1800" u="none">
                  <a:solidFill>
                    <a:srgbClr val="333399"/>
                  </a:solidFill>
                  <a:latin typeface="Arial" charset="0"/>
                  <a:ea typeface="黑体" pitchFamily="2" charset="-122"/>
                </a:rPr>
                <a:t>2</a:t>
              </a:r>
            </a:p>
          </p:txBody>
        </p:sp>
        <p:sp>
          <p:nvSpPr>
            <p:cNvPr id="29736" name="Text Box 41"/>
            <p:cNvSpPr txBox="1">
              <a:spLocks noChangeArrowheads="1"/>
            </p:cNvSpPr>
            <p:nvPr/>
          </p:nvSpPr>
          <p:spPr bwMode="auto">
            <a:xfrm>
              <a:off x="4452938" y="2660650"/>
              <a:ext cx="377608" cy="404321"/>
            </a:xfrm>
            <a:prstGeom prst="rect">
              <a:avLst/>
            </a:prstGeom>
            <a:noFill/>
            <a:ln w="9525">
              <a:noFill/>
              <a:miter lim="800000"/>
              <a:headEnd/>
              <a:tailEnd/>
            </a:ln>
          </p:spPr>
          <p:txBody>
            <a:bodyPr wrap="none">
              <a:spAutoFit/>
            </a:bodyPr>
            <a:lstStyle/>
            <a:p>
              <a:r>
                <a:rPr kumimoji="1" lang="en-US" altLang="zh-CN" sz="1800" u="none">
                  <a:solidFill>
                    <a:srgbClr val="333399"/>
                  </a:solidFill>
                  <a:latin typeface="Arial" charset="0"/>
                  <a:ea typeface="黑体" pitchFamily="2" charset="-122"/>
                </a:rPr>
                <a:t>2</a:t>
              </a:r>
            </a:p>
          </p:txBody>
        </p:sp>
        <p:sp>
          <p:nvSpPr>
            <p:cNvPr id="29737" name="Text Box 42"/>
            <p:cNvSpPr txBox="1">
              <a:spLocks noChangeArrowheads="1"/>
            </p:cNvSpPr>
            <p:nvPr/>
          </p:nvSpPr>
          <p:spPr bwMode="auto">
            <a:xfrm>
              <a:off x="5522913" y="2660650"/>
              <a:ext cx="377608" cy="404321"/>
            </a:xfrm>
            <a:prstGeom prst="rect">
              <a:avLst/>
            </a:prstGeom>
            <a:noFill/>
            <a:ln w="9525">
              <a:noFill/>
              <a:miter lim="800000"/>
              <a:headEnd/>
              <a:tailEnd/>
            </a:ln>
          </p:spPr>
          <p:txBody>
            <a:bodyPr wrap="none">
              <a:spAutoFit/>
            </a:bodyPr>
            <a:lstStyle/>
            <a:p>
              <a:r>
                <a:rPr kumimoji="1" lang="en-US" altLang="zh-CN" sz="1800" u="none">
                  <a:solidFill>
                    <a:srgbClr val="333399"/>
                  </a:solidFill>
                  <a:latin typeface="Arial" charset="0"/>
                  <a:ea typeface="黑体" pitchFamily="2" charset="-122"/>
                </a:rPr>
                <a:t>2</a:t>
              </a:r>
            </a:p>
          </p:txBody>
        </p:sp>
        <p:sp>
          <p:nvSpPr>
            <p:cNvPr id="29738" name="Text Box 43"/>
            <p:cNvSpPr txBox="1">
              <a:spLocks noChangeArrowheads="1"/>
            </p:cNvSpPr>
            <p:nvPr/>
          </p:nvSpPr>
          <p:spPr bwMode="auto">
            <a:xfrm>
              <a:off x="6740525" y="2660650"/>
              <a:ext cx="377608" cy="404321"/>
            </a:xfrm>
            <a:prstGeom prst="rect">
              <a:avLst/>
            </a:prstGeom>
            <a:noFill/>
            <a:ln w="9525">
              <a:noFill/>
              <a:miter lim="800000"/>
              <a:headEnd/>
              <a:tailEnd/>
            </a:ln>
          </p:spPr>
          <p:txBody>
            <a:bodyPr wrap="none">
              <a:spAutoFit/>
            </a:bodyPr>
            <a:lstStyle/>
            <a:p>
              <a:r>
                <a:rPr kumimoji="1" lang="en-US" altLang="zh-CN" sz="1800" u="none">
                  <a:solidFill>
                    <a:srgbClr val="333399"/>
                  </a:solidFill>
                  <a:latin typeface="Arial" charset="0"/>
                  <a:ea typeface="黑体" pitchFamily="2" charset="-122"/>
                </a:rPr>
                <a:t>2</a:t>
              </a:r>
            </a:p>
          </p:txBody>
        </p:sp>
        <p:sp>
          <p:nvSpPr>
            <p:cNvPr id="29739" name="Text Box 44"/>
            <p:cNvSpPr txBox="1">
              <a:spLocks noChangeArrowheads="1"/>
            </p:cNvSpPr>
            <p:nvPr/>
          </p:nvSpPr>
          <p:spPr bwMode="auto">
            <a:xfrm>
              <a:off x="800100" y="2657475"/>
              <a:ext cx="783846" cy="404321"/>
            </a:xfrm>
            <a:prstGeom prst="rect">
              <a:avLst/>
            </a:prstGeom>
            <a:noFill/>
            <a:ln w="9525">
              <a:noFill/>
              <a:miter lim="800000"/>
              <a:headEnd/>
              <a:tailEnd/>
            </a:ln>
          </p:spPr>
          <p:txBody>
            <a:bodyPr wrap="none">
              <a:spAutoFit/>
            </a:bodyPr>
            <a:lstStyle/>
            <a:p>
              <a:r>
                <a:rPr kumimoji="1" lang="zh-CN" altLang="en-US" sz="1800" u="none">
                  <a:solidFill>
                    <a:srgbClr val="333399"/>
                  </a:solidFill>
                  <a:latin typeface="Arial" charset="0"/>
                  <a:ea typeface="黑体" pitchFamily="2" charset="-122"/>
                </a:rPr>
                <a:t>字节</a:t>
              </a:r>
            </a:p>
          </p:txBody>
        </p:sp>
        <p:sp>
          <p:nvSpPr>
            <p:cNvPr id="29740" name="Text Box 45"/>
            <p:cNvSpPr txBox="1">
              <a:spLocks noChangeArrowheads="1"/>
            </p:cNvSpPr>
            <p:nvPr/>
          </p:nvSpPr>
          <p:spPr bwMode="auto">
            <a:xfrm>
              <a:off x="825577" y="4114800"/>
              <a:ext cx="1337104" cy="404321"/>
            </a:xfrm>
            <a:prstGeom prst="rect">
              <a:avLst/>
            </a:prstGeom>
            <a:noFill/>
            <a:ln w="9525">
              <a:noFill/>
              <a:miter lim="800000"/>
              <a:headEnd/>
              <a:tailEnd/>
            </a:ln>
          </p:spPr>
          <p:txBody>
            <a:bodyPr wrap="none">
              <a:spAutoFit/>
            </a:bodyPr>
            <a:lstStyle/>
            <a:p>
              <a:r>
                <a:rPr kumimoji="1" lang="zh-CN" altLang="en-US" sz="1800" b="0" u="none" dirty="0">
                  <a:solidFill>
                    <a:srgbClr val="333399"/>
                  </a:solidFill>
                  <a:latin typeface="Arial" charset="0"/>
                  <a:ea typeface="黑体" pitchFamily="2" charset="-122"/>
                </a:rPr>
                <a:t>发送在前</a:t>
              </a:r>
            </a:p>
          </p:txBody>
        </p:sp>
        <p:sp>
          <p:nvSpPr>
            <p:cNvPr id="29741" name="AutoShape 46"/>
            <p:cNvSpPr>
              <a:spLocks noChangeArrowheads="1"/>
            </p:cNvSpPr>
            <p:nvPr/>
          </p:nvSpPr>
          <p:spPr bwMode="auto">
            <a:xfrm>
              <a:off x="5978524" y="4201679"/>
              <a:ext cx="309912" cy="222182"/>
            </a:xfrm>
            <a:prstGeom prst="downArrow">
              <a:avLst>
                <a:gd name="adj1" fmla="val 50000"/>
                <a:gd name="adj2" fmla="val 28143"/>
              </a:avLst>
            </a:prstGeom>
            <a:solidFill>
              <a:schemeClr val="accent1"/>
            </a:solidFill>
            <a:ln w="9525">
              <a:solidFill>
                <a:schemeClr val="tx1"/>
              </a:solidFill>
              <a:miter lim="800000"/>
              <a:headEnd/>
              <a:tailEnd/>
            </a:ln>
          </p:spPr>
          <p:txBody>
            <a:bodyPr wrap="none" anchor="ctr"/>
            <a:lstStyle/>
            <a:p>
              <a:endParaRPr lang="zh-CN" altLang="zh-CN" sz="2400" b="0" u="none">
                <a:solidFill>
                  <a:schemeClr val="tx1"/>
                </a:solidFill>
                <a:latin typeface="Tahoma" pitchFamily="34" charset="0"/>
                <a:ea typeface="宋体" charset="-122"/>
              </a:endParaRPr>
            </a:p>
          </p:txBody>
        </p:sp>
        <p:sp>
          <p:nvSpPr>
            <p:cNvPr id="29742" name="Rectangle 47"/>
            <p:cNvSpPr>
              <a:spLocks noChangeArrowheads="1"/>
            </p:cNvSpPr>
            <p:nvPr/>
          </p:nvSpPr>
          <p:spPr bwMode="auto">
            <a:xfrm>
              <a:off x="4427538" y="3683000"/>
              <a:ext cx="4392612" cy="342900"/>
            </a:xfrm>
            <a:prstGeom prst="rect">
              <a:avLst/>
            </a:prstGeom>
            <a:solidFill>
              <a:srgbClr val="FFCCFF"/>
            </a:solidFill>
            <a:ln w="12700">
              <a:solidFill>
                <a:schemeClr val="tx1"/>
              </a:solidFill>
              <a:miter lim="800000"/>
              <a:headEnd/>
              <a:tailEnd/>
            </a:ln>
          </p:spPr>
          <p:txBody>
            <a:bodyPr wrap="none" anchor="ctr"/>
            <a:lstStyle/>
            <a:p>
              <a:endParaRPr lang="zh-CN" altLang="zh-CN" sz="2400" b="0" u="none">
                <a:solidFill>
                  <a:schemeClr val="tx1"/>
                </a:solidFill>
                <a:latin typeface="Tahoma" pitchFamily="34" charset="0"/>
                <a:ea typeface="宋体" charset="-122"/>
              </a:endParaRPr>
            </a:p>
          </p:txBody>
        </p:sp>
        <p:sp>
          <p:nvSpPr>
            <p:cNvPr id="29743" name="Text Box 48"/>
            <p:cNvSpPr txBox="1">
              <a:spLocks noChangeArrowheads="1"/>
            </p:cNvSpPr>
            <p:nvPr/>
          </p:nvSpPr>
          <p:spPr bwMode="auto">
            <a:xfrm>
              <a:off x="5983289" y="3709987"/>
              <a:ext cx="1476386" cy="404321"/>
            </a:xfrm>
            <a:prstGeom prst="rect">
              <a:avLst/>
            </a:prstGeom>
            <a:noFill/>
            <a:ln w="9525">
              <a:noFill/>
              <a:miter lim="800000"/>
              <a:headEnd/>
              <a:tailEnd/>
            </a:ln>
          </p:spPr>
          <p:txBody>
            <a:bodyPr wrap="none">
              <a:spAutoFit/>
            </a:bodyPr>
            <a:lstStyle/>
            <a:p>
              <a:r>
                <a:rPr kumimoji="1" lang="zh-CN" altLang="en-US" sz="1800" b="0" u="none">
                  <a:solidFill>
                    <a:srgbClr val="333399"/>
                  </a:solidFill>
                  <a:latin typeface="Arial" charset="0"/>
                  <a:ea typeface="黑体" pitchFamily="2" charset="-122"/>
                </a:rPr>
                <a:t>数         据</a:t>
              </a:r>
            </a:p>
          </p:txBody>
        </p:sp>
        <p:sp>
          <p:nvSpPr>
            <p:cNvPr id="29744" name="Text Box 49"/>
            <p:cNvSpPr txBox="1">
              <a:spLocks noChangeArrowheads="1"/>
            </p:cNvSpPr>
            <p:nvPr/>
          </p:nvSpPr>
          <p:spPr bwMode="auto">
            <a:xfrm>
              <a:off x="3487737" y="3709987"/>
              <a:ext cx="848353" cy="404321"/>
            </a:xfrm>
            <a:prstGeom prst="rect">
              <a:avLst/>
            </a:prstGeom>
            <a:noFill/>
            <a:ln w="9525">
              <a:noFill/>
              <a:miter lim="800000"/>
              <a:headEnd/>
              <a:tailEnd/>
            </a:ln>
          </p:spPr>
          <p:txBody>
            <a:bodyPr wrap="none">
              <a:spAutoFit/>
            </a:bodyPr>
            <a:lstStyle/>
            <a:p>
              <a:r>
                <a:rPr kumimoji="1" lang="zh-CN" altLang="en-US" sz="1800" b="0" u="none" dirty="0" smtClean="0">
                  <a:solidFill>
                    <a:srgbClr val="333399"/>
                  </a:solidFill>
                  <a:latin typeface="Arial" charset="0"/>
                  <a:ea typeface="黑体" pitchFamily="2" charset="-122"/>
                </a:rPr>
                <a:t>报头</a:t>
              </a:r>
              <a:endParaRPr kumimoji="1" lang="zh-CN" altLang="en-US" sz="1800" b="0" u="none" dirty="0">
                <a:solidFill>
                  <a:srgbClr val="333399"/>
                </a:solidFill>
                <a:latin typeface="Arial" charset="0"/>
                <a:ea typeface="黑体" pitchFamily="2" charset="-122"/>
              </a:endParaRPr>
            </a:p>
          </p:txBody>
        </p:sp>
        <p:sp>
          <p:nvSpPr>
            <p:cNvPr id="29745" name="AutoShape 50"/>
            <p:cNvSpPr>
              <a:spLocks/>
            </p:cNvSpPr>
            <p:nvPr/>
          </p:nvSpPr>
          <p:spPr bwMode="auto">
            <a:xfrm rot="-5400000">
              <a:off x="6053138" y="1460500"/>
              <a:ext cx="127000" cy="5391150"/>
            </a:xfrm>
            <a:prstGeom prst="leftBrace">
              <a:avLst>
                <a:gd name="adj1" fmla="val 353750"/>
                <a:gd name="adj2" fmla="val 50000"/>
              </a:avLst>
            </a:prstGeom>
            <a:noFill/>
            <a:ln w="28575">
              <a:solidFill>
                <a:srgbClr val="333399"/>
              </a:solidFill>
              <a:round/>
              <a:headEnd/>
              <a:tailEnd/>
            </a:ln>
          </p:spPr>
          <p:txBody>
            <a:bodyPr vert="eaVert" wrap="none" anchor="ctr"/>
            <a:lstStyle/>
            <a:p>
              <a:endParaRPr lang="zh-CN" altLang="zh-CN" sz="2400" b="0" u="none">
                <a:solidFill>
                  <a:schemeClr val="tx1"/>
                </a:solidFill>
                <a:latin typeface="Tahoma" pitchFamily="34" charset="0"/>
                <a:ea typeface="宋体" charset="-122"/>
              </a:endParaRPr>
            </a:p>
          </p:txBody>
        </p:sp>
        <p:sp>
          <p:nvSpPr>
            <p:cNvPr id="29746" name="Text Box 51"/>
            <p:cNvSpPr txBox="1">
              <a:spLocks noChangeArrowheads="1"/>
            </p:cNvSpPr>
            <p:nvPr/>
          </p:nvSpPr>
          <p:spPr bwMode="auto">
            <a:xfrm>
              <a:off x="918025" y="3685677"/>
              <a:ext cx="2276095" cy="404321"/>
            </a:xfrm>
            <a:prstGeom prst="rect">
              <a:avLst/>
            </a:prstGeom>
            <a:noFill/>
            <a:ln w="9525">
              <a:noFill/>
              <a:miter lim="800000"/>
              <a:headEnd/>
              <a:tailEnd/>
            </a:ln>
          </p:spPr>
          <p:txBody>
            <a:bodyPr wrap="none">
              <a:spAutoFit/>
            </a:bodyPr>
            <a:lstStyle/>
            <a:p>
              <a:r>
                <a:rPr kumimoji="1" lang="en-US" altLang="zh-CN" sz="1800" b="0" u="none" dirty="0">
                  <a:solidFill>
                    <a:srgbClr val="333399"/>
                  </a:solidFill>
                  <a:latin typeface="Arial" charset="0"/>
                  <a:ea typeface="黑体" pitchFamily="2" charset="-122"/>
                </a:rPr>
                <a:t>UDP </a:t>
              </a:r>
              <a:r>
                <a:rPr kumimoji="1" lang="zh-CN" altLang="en-US" sz="1800" b="0" u="none" dirty="0">
                  <a:solidFill>
                    <a:srgbClr val="333399"/>
                  </a:solidFill>
                  <a:latin typeface="Arial" charset="0"/>
                  <a:ea typeface="黑体" pitchFamily="2" charset="-122"/>
                </a:rPr>
                <a:t>用户数据报</a:t>
              </a:r>
            </a:p>
          </p:txBody>
        </p:sp>
        <p:sp>
          <p:nvSpPr>
            <p:cNvPr id="501812" name="Rectangle 52"/>
            <p:cNvSpPr>
              <a:spLocks noChangeArrowheads="1"/>
            </p:cNvSpPr>
            <p:nvPr/>
          </p:nvSpPr>
          <p:spPr bwMode="auto">
            <a:xfrm>
              <a:off x="1590675" y="3011488"/>
              <a:ext cx="1252538" cy="347662"/>
            </a:xfrm>
            <a:prstGeom prst="rect">
              <a:avLst/>
            </a:prstGeom>
            <a:noFill/>
            <a:ln w="76200">
              <a:solidFill>
                <a:srgbClr val="FF0000"/>
              </a:solidFill>
              <a:miter lim="800000"/>
              <a:headEnd/>
              <a:tailEnd/>
            </a:ln>
          </p:spPr>
          <p:txBody>
            <a:bodyPr wrap="none" anchor="ctr"/>
            <a:lstStyle/>
            <a:p>
              <a:endParaRPr lang="zh-CN" altLang="zh-CN" sz="2400" b="0" u="none">
                <a:solidFill>
                  <a:schemeClr val="tx1"/>
                </a:solidFill>
                <a:latin typeface="Tahoma" pitchFamily="34" charset="0"/>
                <a:ea typeface="宋体" charset="-122"/>
              </a:endParaRPr>
            </a:p>
          </p:txBody>
        </p:sp>
      </p:grpSp>
      <p:sp>
        <p:nvSpPr>
          <p:cNvPr id="29749" name="标题 1"/>
          <p:cNvSpPr>
            <a:spLocks/>
          </p:cNvSpPr>
          <p:nvPr/>
        </p:nvSpPr>
        <p:spPr bwMode="auto">
          <a:xfrm>
            <a:off x="357158" y="799298"/>
            <a:ext cx="8029575" cy="630238"/>
          </a:xfrm>
          <a:prstGeom prst="rect">
            <a:avLst/>
          </a:prstGeom>
          <a:noFill/>
          <a:ln w="9525">
            <a:noFill/>
            <a:miter lim="800000"/>
            <a:headEnd/>
            <a:tailEnd/>
          </a:ln>
        </p:spPr>
        <p:txBody>
          <a:bodyPr anchor="ctr"/>
          <a:lstStyle/>
          <a:p>
            <a:pPr eaLnBrk="0" hangingPunct="0"/>
            <a:r>
              <a:rPr lang="en-US" altLang="zh-CN" sz="2400" u="none" dirty="0" smtClean="0">
                <a:solidFill>
                  <a:srgbClr val="007D7A"/>
                </a:solidFill>
                <a:ea typeface="+mj-ea"/>
              </a:rPr>
              <a:t>UDP</a:t>
            </a:r>
            <a:r>
              <a:rPr lang="zh-CN" altLang="en-US" sz="2400" u="none" dirty="0">
                <a:solidFill>
                  <a:srgbClr val="007D7A"/>
                </a:solidFill>
                <a:ea typeface="+mj-ea"/>
              </a:rPr>
              <a:t>校验和的基本概念与计算示例</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idx="1"/>
          </p:nvPr>
        </p:nvSpPr>
        <p:spPr>
          <a:xfrm>
            <a:off x="214282" y="996150"/>
            <a:ext cx="7772400" cy="647700"/>
          </a:xfrm>
        </p:spPr>
        <p:txBody>
          <a:bodyPr/>
          <a:lstStyle/>
          <a:p>
            <a:pPr eaLnBrk="0" hangingPunct="0">
              <a:spcBef>
                <a:spcPct val="0"/>
              </a:spcBef>
              <a:buFontTx/>
              <a:buNone/>
            </a:pPr>
            <a:r>
              <a:rPr lang="en-US" altLang="zh-CN" b="1" kern="1200" dirty="0" smtClean="0">
                <a:solidFill>
                  <a:srgbClr val="007D7A"/>
                </a:solidFill>
                <a:latin typeface="Times New Roman" pitchFamily="18" charset="0"/>
                <a:ea typeface="+mj-ea"/>
                <a:cs typeface="Times New Roman" pitchFamily="18" charset="0"/>
              </a:rPr>
              <a:t>UDP</a:t>
            </a:r>
            <a:r>
              <a:rPr lang="zh-CN" altLang="en-US" b="1" kern="1200" dirty="0" smtClean="0">
                <a:solidFill>
                  <a:srgbClr val="007D7A"/>
                </a:solidFill>
                <a:latin typeface="Times New Roman" pitchFamily="18" charset="0"/>
                <a:ea typeface="+mj-ea"/>
                <a:cs typeface="Times New Roman" pitchFamily="18" charset="0"/>
              </a:rPr>
              <a:t>校验和校验的伪报头与报头的结构</a:t>
            </a:r>
          </a:p>
        </p:txBody>
      </p:sp>
      <p:pic>
        <p:nvPicPr>
          <p:cNvPr id="31746" name="Picture 3"/>
          <p:cNvPicPr>
            <a:picLocks noChangeAspect="1" noChangeArrowheads="1"/>
          </p:cNvPicPr>
          <p:nvPr/>
        </p:nvPicPr>
        <p:blipFill>
          <a:blip r:embed="rId3" cstate="print"/>
          <a:srcRect/>
          <a:stretch>
            <a:fillRect/>
          </a:stretch>
        </p:blipFill>
        <p:spPr bwMode="auto">
          <a:xfrm>
            <a:off x="428596" y="1694971"/>
            <a:ext cx="5286412" cy="24492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09" name="标题 1"/>
          <p:cNvSpPr>
            <a:spLocks noGrp="1"/>
          </p:cNvSpPr>
          <p:nvPr>
            <p:ph type="title" idx="4294967295"/>
          </p:nvPr>
        </p:nvSpPr>
        <p:spPr>
          <a:xfrm>
            <a:off x="357158" y="715162"/>
            <a:ext cx="6429375" cy="857250"/>
          </a:xfrm>
        </p:spPr>
        <p:txBody>
          <a:bodyPr/>
          <a:lstStyle/>
          <a:p>
            <a:pPr algn="l"/>
            <a:r>
              <a:rPr lang="en-US" altLang="zh-CN" sz="2400" kern="1200" dirty="0" smtClean="0">
                <a:solidFill>
                  <a:srgbClr val="007D7A"/>
                </a:solidFill>
                <a:latin typeface="Times New Roman" pitchFamily="18" charset="0"/>
                <a:cs typeface="Times New Roman" pitchFamily="18" charset="0"/>
              </a:rPr>
              <a:t>UDP</a:t>
            </a:r>
            <a:r>
              <a:rPr lang="zh-CN" altLang="en-US" sz="2400" kern="1200" dirty="0" smtClean="0">
                <a:solidFill>
                  <a:srgbClr val="007D7A"/>
                </a:solidFill>
                <a:latin typeface="Times New Roman" pitchFamily="18" charset="0"/>
                <a:cs typeface="Times New Roman" pitchFamily="18" charset="0"/>
              </a:rPr>
              <a:t>协议适用的范围</a:t>
            </a:r>
          </a:p>
        </p:txBody>
      </p:sp>
      <p:sp>
        <p:nvSpPr>
          <p:cNvPr id="324610" name="内容占位符 2"/>
          <p:cNvSpPr>
            <a:spLocks noGrp="1"/>
          </p:cNvSpPr>
          <p:nvPr>
            <p:ph idx="4294967295"/>
          </p:nvPr>
        </p:nvSpPr>
        <p:spPr>
          <a:xfrm>
            <a:off x="428596" y="1373997"/>
            <a:ext cx="6143668" cy="3341687"/>
          </a:xfrm>
        </p:spPr>
        <p:txBody>
          <a:bodyPr/>
          <a:lstStyle/>
          <a:p>
            <a:pPr>
              <a:lnSpc>
                <a:spcPct val="150000"/>
              </a:lnSpc>
              <a:buNone/>
            </a:pPr>
            <a:r>
              <a:rPr lang="zh-CN" altLang="en-US" sz="2000" kern="1200" dirty="0" smtClean="0">
                <a:solidFill>
                  <a:srgbClr val="1A3868"/>
                </a:solidFill>
                <a:latin typeface="Times New Roman" pitchFamily="18" charset="0"/>
                <a:ea typeface="微软雅黑" pitchFamily="34" charset="-122"/>
                <a:cs typeface="Times New Roman" pitchFamily="18" charset="0"/>
              </a:rPr>
              <a:t>确定应用程序在传输层是否采用</a:t>
            </a:r>
            <a:r>
              <a:rPr lang="en-US" altLang="zh-CN" sz="2000" kern="1200" dirty="0" smtClean="0">
                <a:solidFill>
                  <a:srgbClr val="1A3868"/>
                </a:solidFill>
                <a:latin typeface="Times New Roman" pitchFamily="18" charset="0"/>
                <a:ea typeface="微软雅黑" pitchFamily="34" charset="-122"/>
                <a:cs typeface="Times New Roman" pitchFamily="18" charset="0"/>
              </a:rPr>
              <a:t>UDP</a:t>
            </a:r>
            <a:r>
              <a:rPr lang="zh-CN" altLang="en-US" sz="2000" kern="1200" dirty="0" smtClean="0">
                <a:solidFill>
                  <a:srgbClr val="1A3868"/>
                </a:solidFill>
                <a:latin typeface="Times New Roman" pitchFamily="18" charset="0"/>
                <a:ea typeface="微软雅黑" pitchFamily="34" charset="-122"/>
                <a:cs typeface="Times New Roman" pitchFamily="18" charset="0"/>
              </a:rPr>
              <a:t>协议的原则：</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50000"/>
              </a:lnSpc>
            </a:pPr>
            <a:r>
              <a:rPr lang="zh-CN" altLang="en-US" sz="2000" kern="1200" dirty="0" smtClean="0">
                <a:solidFill>
                  <a:srgbClr val="1A3868"/>
                </a:solidFill>
                <a:latin typeface="Times New Roman" pitchFamily="18" charset="0"/>
                <a:ea typeface="微软雅黑" pitchFamily="34" charset="-122"/>
                <a:cs typeface="Times New Roman" pitchFamily="18" charset="0"/>
              </a:rPr>
              <a:t>系统对</a:t>
            </a:r>
            <a:r>
              <a:rPr lang="zh-CN" altLang="en-US" sz="2000" dirty="0" smtClean="0">
                <a:solidFill>
                  <a:srgbClr val="C00000"/>
                </a:solidFill>
                <a:latin typeface="Times New Roman" pitchFamily="18" charset="0"/>
                <a:cs typeface="Times New Roman" pitchFamily="18" charset="0"/>
              </a:rPr>
              <a:t>性能</a:t>
            </a:r>
            <a:r>
              <a:rPr lang="zh-CN" altLang="en-US" sz="2000" kern="1200" dirty="0" smtClean="0">
                <a:solidFill>
                  <a:srgbClr val="1A3868"/>
                </a:solidFill>
                <a:latin typeface="Times New Roman" pitchFamily="18" charset="0"/>
                <a:ea typeface="微软雅黑" pitchFamily="34" charset="-122"/>
                <a:cs typeface="Times New Roman" pitchFamily="18" charset="0"/>
              </a:rPr>
              <a:t>的要求高于对</a:t>
            </a:r>
            <a:r>
              <a:rPr lang="zh-CN" altLang="en-US" sz="2000" dirty="0" smtClean="0">
                <a:solidFill>
                  <a:srgbClr val="C00000"/>
                </a:solidFill>
                <a:latin typeface="Times New Roman" pitchFamily="18" charset="0"/>
                <a:cs typeface="Times New Roman" pitchFamily="18" charset="0"/>
              </a:rPr>
              <a:t>数据完整性</a:t>
            </a:r>
            <a:r>
              <a:rPr lang="zh-CN" altLang="en-US" sz="2000" kern="1200" dirty="0" smtClean="0">
                <a:solidFill>
                  <a:srgbClr val="1A3868"/>
                </a:solidFill>
                <a:latin typeface="Times New Roman" pitchFamily="18" charset="0"/>
                <a:ea typeface="微软雅黑" pitchFamily="34" charset="-122"/>
                <a:cs typeface="Times New Roman" pitchFamily="18" charset="0"/>
              </a:rPr>
              <a:t>的</a:t>
            </a:r>
            <a:r>
              <a:rPr lang="zh-CN" altLang="en-US" sz="2000" kern="1200" dirty="0" smtClean="0">
                <a:solidFill>
                  <a:srgbClr val="1A3868"/>
                </a:solidFill>
                <a:latin typeface="Times New Roman" pitchFamily="18" charset="0"/>
                <a:ea typeface="微软雅黑" pitchFamily="34" charset="-122"/>
                <a:cs typeface="Times New Roman" pitchFamily="18" charset="0"/>
              </a:rPr>
              <a:t>要求</a:t>
            </a:r>
            <a:endParaRPr lang="zh-CN" altLang="en-US" sz="2000" kern="1200" dirty="0" smtClean="0">
              <a:solidFill>
                <a:srgbClr val="1A3868"/>
              </a:solidFill>
              <a:latin typeface="Times New Roman" pitchFamily="18" charset="0"/>
              <a:ea typeface="微软雅黑" pitchFamily="34" charset="-122"/>
              <a:cs typeface="Times New Roman" pitchFamily="18" charset="0"/>
            </a:endParaRPr>
          </a:p>
          <a:p>
            <a:pPr marL="268288" lvl="1" indent="-268288">
              <a:lnSpc>
                <a:spcPct val="150000"/>
              </a:lnSpc>
              <a:buChar char="•"/>
            </a:pPr>
            <a:r>
              <a:rPr lang="zh-CN" altLang="en-US" kern="1200" dirty="0" smtClean="0">
                <a:solidFill>
                  <a:srgbClr val="1A3868"/>
                </a:solidFill>
                <a:latin typeface="Times New Roman" pitchFamily="18" charset="0"/>
                <a:ea typeface="微软雅黑" pitchFamily="34" charset="-122"/>
                <a:cs typeface="Times New Roman" pitchFamily="18" charset="0"/>
              </a:rPr>
              <a:t>网络多媒体应用</a:t>
            </a:r>
          </a:p>
          <a:p>
            <a:pPr marL="268288" indent="-268288">
              <a:lnSpc>
                <a:spcPct val="150000"/>
              </a:lnSpc>
            </a:pPr>
            <a:r>
              <a:rPr lang="zh-CN" altLang="en-US" sz="2000" kern="1200" dirty="0" smtClean="0">
                <a:solidFill>
                  <a:srgbClr val="1A3868"/>
                </a:solidFill>
                <a:latin typeface="Times New Roman" pitchFamily="18" charset="0"/>
                <a:ea typeface="微软雅黑" pitchFamily="34" charset="-122"/>
                <a:cs typeface="Times New Roman" pitchFamily="18" charset="0"/>
              </a:rPr>
              <a:t>需要“简短快捷”的</a:t>
            </a:r>
            <a:r>
              <a:rPr lang="zh-CN" altLang="en-US" sz="2000" kern="1200" dirty="0" smtClean="0">
                <a:solidFill>
                  <a:srgbClr val="1A3868"/>
                </a:solidFill>
                <a:latin typeface="Times New Roman" pitchFamily="18" charset="0"/>
                <a:ea typeface="微软雅黑" pitchFamily="34" charset="-122"/>
                <a:cs typeface="Times New Roman" pitchFamily="18" charset="0"/>
              </a:rPr>
              <a:t>数据</a:t>
            </a:r>
            <a:r>
              <a:rPr lang="zh-CN" altLang="en-US" sz="2000" kern="1200" dirty="0" smtClean="0">
                <a:solidFill>
                  <a:srgbClr val="1A3868"/>
                </a:solidFill>
                <a:latin typeface="Times New Roman" pitchFamily="18" charset="0"/>
                <a:ea typeface="微软雅黑" pitchFamily="34" charset="-122"/>
                <a:cs typeface="Times New Roman" pitchFamily="18" charset="0"/>
              </a:rPr>
              <a:t>交换</a:t>
            </a:r>
            <a:endParaRPr lang="zh-CN" altLang="en-US"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50000"/>
              </a:lnSpc>
            </a:pPr>
            <a:r>
              <a:rPr lang="zh-CN" altLang="en-US" sz="2000" kern="1200" dirty="0" smtClean="0">
                <a:solidFill>
                  <a:srgbClr val="1A3868"/>
                </a:solidFill>
                <a:latin typeface="Times New Roman" pitchFamily="18" charset="0"/>
                <a:ea typeface="微软雅黑" pitchFamily="34" charset="-122"/>
                <a:cs typeface="Times New Roman" pitchFamily="18" charset="0"/>
              </a:rPr>
              <a:t>需要多播和广播的</a:t>
            </a:r>
            <a:r>
              <a:rPr lang="zh-CN" altLang="en-US" sz="2000" kern="1200" dirty="0" smtClean="0">
                <a:solidFill>
                  <a:srgbClr val="1A3868"/>
                </a:solidFill>
                <a:latin typeface="Times New Roman" pitchFamily="18" charset="0"/>
                <a:ea typeface="微软雅黑" pitchFamily="34" charset="-122"/>
                <a:cs typeface="Times New Roman" pitchFamily="18" charset="0"/>
              </a:rPr>
              <a:t>应用</a:t>
            </a:r>
            <a:endParaRPr lang="zh-CN" altLang="en-US" sz="2000" kern="1200" dirty="0" smtClean="0">
              <a:solidFill>
                <a:srgbClr val="1A3868"/>
              </a:solidFill>
              <a:latin typeface="Times New Roman" pitchFamily="18" charset="0"/>
              <a:ea typeface="微软雅黑" pitchFamily="34" charset="-122"/>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3" name="标题 1"/>
          <p:cNvSpPr>
            <a:spLocks noGrp="1"/>
          </p:cNvSpPr>
          <p:nvPr>
            <p:ph type="title" idx="4294967295"/>
          </p:nvPr>
        </p:nvSpPr>
        <p:spPr>
          <a:xfrm>
            <a:off x="428596" y="743735"/>
            <a:ext cx="6429375" cy="614363"/>
          </a:xfrm>
        </p:spPr>
        <p:txBody>
          <a:bodyPr/>
          <a:lstStyle/>
          <a:p>
            <a:pPr algn="l"/>
            <a:r>
              <a:rPr lang="zh-CN" altLang="en-US" sz="2400" kern="1200" dirty="0" smtClean="0">
                <a:solidFill>
                  <a:srgbClr val="007D7A"/>
                </a:solidFill>
                <a:latin typeface="Times New Roman" pitchFamily="18" charset="0"/>
                <a:cs typeface="Times New Roman" pitchFamily="18" charset="0"/>
              </a:rPr>
              <a:t>三、</a:t>
            </a:r>
            <a:r>
              <a:rPr lang="en-US" altLang="zh-CN" sz="2400" kern="1200" dirty="0" smtClean="0">
                <a:solidFill>
                  <a:srgbClr val="007D7A"/>
                </a:solidFill>
                <a:latin typeface="Times New Roman" pitchFamily="18" charset="0"/>
                <a:cs typeface="Times New Roman" pitchFamily="18" charset="0"/>
              </a:rPr>
              <a:t>TCP</a:t>
            </a:r>
            <a:r>
              <a:rPr lang="zh-CN" altLang="en-US" sz="2400" kern="1200" dirty="0" smtClean="0">
                <a:solidFill>
                  <a:srgbClr val="007D7A"/>
                </a:solidFill>
                <a:latin typeface="Times New Roman" pitchFamily="18" charset="0"/>
                <a:cs typeface="Times New Roman" pitchFamily="18" charset="0"/>
              </a:rPr>
              <a:t>协议</a:t>
            </a:r>
          </a:p>
        </p:txBody>
      </p:sp>
      <p:sp>
        <p:nvSpPr>
          <p:cNvPr id="325634" name="内容占位符 2"/>
          <p:cNvSpPr>
            <a:spLocks noGrp="1"/>
          </p:cNvSpPr>
          <p:nvPr>
            <p:ph idx="4294967295"/>
          </p:nvPr>
        </p:nvSpPr>
        <p:spPr>
          <a:xfrm>
            <a:off x="428596" y="1250173"/>
            <a:ext cx="5357850" cy="3608387"/>
          </a:xfrm>
        </p:spPr>
        <p:txBody>
          <a:bodyPr/>
          <a:lstStyle/>
          <a:p>
            <a:pPr>
              <a:lnSpc>
                <a:spcPct val="120000"/>
              </a:lnSpc>
              <a:buNone/>
            </a:pPr>
            <a:r>
              <a:rPr lang="en-US" altLang="zh-CN" b="1" kern="1200" dirty="0" smtClean="0">
                <a:solidFill>
                  <a:srgbClr val="007D7A"/>
                </a:solidFill>
                <a:latin typeface="Times New Roman" pitchFamily="18" charset="0"/>
                <a:ea typeface="+mj-ea"/>
                <a:cs typeface="Times New Roman" pitchFamily="18" charset="0"/>
              </a:rPr>
              <a:t>TCP</a:t>
            </a:r>
            <a:r>
              <a:rPr lang="zh-CN" altLang="en-US" b="1" kern="1200" dirty="0" smtClean="0">
                <a:solidFill>
                  <a:srgbClr val="007D7A"/>
                </a:solidFill>
                <a:latin typeface="Times New Roman" pitchFamily="18" charset="0"/>
                <a:ea typeface="+mj-ea"/>
                <a:cs typeface="Times New Roman" pitchFamily="18" charset="0"/>
              </a:rPr>
              <a:t>协议的主要特点</a:t>
            </a:r>
            <a:endParaRPr lang="en-US" altLang="zh-CN" b="1" kern="1200" dirty="0" smtClean="0">
              <a:solidFill>
                <a:srgbClr val="007D7A"/>
              </a:solidFill>
              <a:latin typeface="Times New Roman" pitchFamily="18" charset="0"/>
              <a:ea typeface="+mj-ea"/>
              <a:cs typeface="Times New Roman" pitchFamily="18" charset="0"/>
            </a:endParaRPr>
          </a:p>
          <a:p>
            <a:pPr>
              <a:lnSpc>
                <a:spcPct val="120000"/>
              </a:lnSpc>
              <a:buNone/>
            </a:pPr>
            <a:r>
              <a:rPr lang="en-US" altLang="zh-CN" sz="2000" b="1" kern="1200" dirty="0" smtClean="0">
                <a:solidFill>
                  <a:srgbClr val="1A3868"/>
                </a:solidFill>
                <a:latin typeface="Times New Roman" pitchFamily="18" charset="0"/>
                <a:ea typeface="微软雅黑" pitchFamily="34" charset="-122"/>
                <a:cs typeface="Times New Roman" pitchFamily="18" charset="0"/>
              </a:rPr>
              <a:t>1.  </a:t>
            </a:r>
            <a:r>
              <a:rPr lang="zh-CN" altLang="en-US" sz="2000" kern="1200" dirty="0" smtClean="0">
                <a:solidFill>
                  <a:srgbClr val="1A3868"/>
                </a:solidFill>
                <a:latin typeface="Times New Roman" pitchFamily="18" charset="0"/>
                <a:ea typeface="微软雅黑" pitchFamily="34" charset="-122"/>
                <a:cs typeface="Times New Roman" pitchFamily="18" charset="0"/>
              </a:rPr>
              <a:t>支持面向连接的传输服务</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20000"/>
              </a:lnSpc>
            </a:pPr>
            <a:r>
              <a:rPr lang="zh-CN" altLang="en-US" sz="2000" kern="1200" dirty="0" smtClean="0">
                <a:solidFill>
                  <a:srgbClr val="1A3868"/>
                </a:solidFill>
                <a:latin typeface="Times New Roman" pitchFamily="18" charset="0"/>
                <a:ea typeface="微软雅黑" pitchFamily="34" charset="-122"/>
                <a:cs typeface="Times New Roman" pitchFamily="18" charset="0"/>
              </a:rPr>
              <a:t>应用程序在使用</a:t>
            </a:r>
            <a:r>
              <a:rPr lang="en-US" altLang="zh-CN" sz="2000" kern="1200" dirty="0" smtClean="0">
                <a:solidFill>
                  <a:srgbClr val="1A3868"/>
                </a:solidFill>
                <a:latin typeface="Times New Roman" pitchFamily="18" charset="0"/>
                <a:ea typeface="微软雅黑" pitchFamily="34" charset="-122"/>
                <a:cs typeface="Times New Roman" pitchFamily="18" charset="0"/>
              </a:rPr>
              <a:t>TCP</a:t>
            </a:r>
            <a:r>
              <a:rPr lang="zh-CN" altLang="en-US" sz="2000" kern="1200" dirty="0" smtClean="0">
                <a:solidFill>
                  <a:srgbClr val="1A3868"/>
                </a:solidFill>
                <a:latin typeface="Times New Roman" pitchFamily="18" charset="0"/>
                <a:ea typeface="微软雅黑" pitchFamily="34" charset="-122"/>
                <a:cs typeface="Times New Roman" pitchFamily="18" charset="0"/>
              </a:rPr>
              <a:t>传送数据之前，必须在</a:t>
            </a:r>
            <a:r>
              <a:rPr lang="zh-CN" altLang="en-US" sz="2000" dirty="0" smtClean="0">
                <a:solidFill>
                  <a:srgbClr val="C00000"/>
                </a:solidFill>
                <a:latin typeface="Times New Roman" pitchFamily="18" charset="0"/>
                <a:cs typeface="Times New Roman" pitchFamily="18" charset="0"/>
              </a:rPr>
              <a:t>源进程端口</a:t>
            </a:r>
            <a:r>
              <a:rPr lang="zh-CN" altLang="en-US" sz="2000" kern="1200" dirty="0" smtClean="0">
                <a:solidFill>
                  <a:srgbClr val="1A3868"/>
                </a:solidFill>
                <a:latin typeface="Times New Roman" pitchFamily="18" charset="0"/>
                <a:ea typeface="微软雅黑" pitchFamily="34" charset="-122"/>
                <a:cs typeface="Times New Roman" pitchFamily="18" charset="0"/>
              </a:rPr>
              <a:t>与目的</a:t>
            </a:r>
            <a:r>
              <a:rPr lang="zh-CN" altLang="en-US" sz="2000" dirty="0" smtClean="0">
                <a:solidFill>
                  <a:srgbClr val="C00000"/>
                </a:solidFill>
                <a:latin typeface="Times New Roman" pitchFamily="18" charset="0"/>
                <a:cs typeface="Times New Roman" pitchFamily="18" charset="0"/>
              </a:rPr>
              <a:t>进程端口</a:t>
            </a:r>
            <a:r>
              <a:rPr lang="zh-CN" altLang="en-US" sz="2000" kern="1200" dirty="0" smtClean="0">
                <a:solidFill>
                  <a:srgbClr val="1A3868"/>
                </a:solidFill>
                <a:latin typeface="Times New Roman" pitchFamily="18" charset="0"/>
                <a:ea typeface="微软雅黑" pitchFamily="34" charset="-122"/>
                <a:cs typeface="Times New Roman" pitchFamily="18" charset="0"/>
              </a:rPr>
              <a:t>之间建立一条传输</a:t>
            </a:r>
            <a:r>
              <a:rPr lang="zh-CN" altLang="en-US" sz="2000" kern="1200" dirty="0" smtClean="0">
                <a:solidFill>
                  <a:srgbClr val="1A3868"/>
                </a:solidFill>
                <a:latin typeface="Times New Roman" pitchFamily="18" charset="0"/>
                <a:ea typeface="微软雅黑" pitchFamily="34" charset="-122"/>
                <a:cs typeface="Times New Roman" pitchFamily="18" charset="0"/>
              </a:rPr>
              <a:t>连接</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20000"/>
              </a:lnSpc>
            </a:pPr>
            <a:r>
              <a:rPr lang="zh-CN" altLang="en-US" sz="2000" kern="1200" dirty="0" smtClean="0">
                <a:solidFill>
                  <a:srgbClr val="1A3868"/>
                </a:solidFill>
                <a:latin typeface="Times New Roman" pitchFamily="18" charset="0"/>
                <a:ea typeface="微软雅黑" pitchFamily="34" charset="-122"/>
                <a:cs typeface="Times New Roman" pitchFamily="18" charset="0"/>
              </a:rPr>
              <a:t>每个</a:t>
            </a:r>
            <a:r>
              <a:rPr lang="en-US" altLang="zh-CN" sz="2000" kern="1200" dirty="0" smtClean="0">
                <a:solidFill>
                  <a:srgbClr val="1A3868"/>
                </a:solidFill>
                <a:latin typeface="Times New Roman" pitchFamily="18" charset="0"/>
                <a:ea typeface="微软雅黑" pitchFamily="34" charset="-122"/>
                <a:cs typeface="Times New Roman" pitchFamily="18" charset="0"/>
              </a:rPr>
              <a:t>TCP</a:t>
            </a:r>
            <a:r>
              <a:rPr lang="zh-CN" altLang="en-US" sz="2000" kern="1200" dirty="0" smtClean="0">
                <a:solidFill>
                  <a:srgbClr val="1A3868"/>
                </a:solidFill>
                <a:latin typeface="Times New Roman" pitchFamily="18" charset="0"/>
                <a:ea typeface="微软雅黑" pitchFamily="34" charset="-122"/>
                <a:cs typeface="Times New Roman" pitchFamily="18" charset="0"/>
              </a:rPr>
              <a:t>连接唯一地用双方端口号来</a:t>
            </a:r>
            <a:r>
              <a:rPr lang="zh-CN" altLang="en-US" sz="2000" kern="1200" dirty="0" smtClean="0">
                <a:solidFill>
                  <a:srgbClr val="1A3868"/>
                </a:solidFill>
                <a:latin typeface="Times New Roman" pitchFamily="18" charset="0"/>
                <a:ea typeface="微软雅黑" pitchFamily="34" charset="-122"/>
                <a:cs typeface="Times New Roman" pitchFamily="18" charset="0"/>
              </a:rPr>
              <a:t>标识</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20000"/>
              </a:lnSpc>
            </a:pPr>
            <a:r>
              <a:rPr lang="zh-CN" altLang="en-US" sz="2000" kern="1200" dirty="0" smtClean="0">
                <a:solidFill>
                  <a:srgbClr val="1A3868"/>
                </a:solidFill>
                <a:latin typeface="Times New Roman" pitchFamily="18" charset="0"/>
                <a:ea typeface="微软雅黑" pitchFamily="34" charset="-122"/>
                <a:cs typeface="Times New Roman" pitchFamily="18" charset="0"/>
              </a:rPr>
              <a:t>每个</a:t>
            </a:r>
            <a:r>
              <a:rPr lang="en-US" altLang="zh-CN" sz="2000" kern="1200" dirty="0" smtClean="0">
                <a:solidFill>
                  <a:srgbClr val="1A3868"/>
                </a:solidFill>
                <a:latin typeface="Times New Roman" pitchFamily="18" charset="0"/>
                <a:ea typeface="微软雅黑" pitchFamily="34" charset="-122"/>
                <a:cs typeface="Times New Roman" pitchFamily="18" charset="0"/>
              </a:rPr>
              <a:t>TCP</a:t>
            </a:r>
            <a:r>
              <a:rPr lang="zh-CN" altLang="en-US" sz="2000" kern="1200" dirty="0" smtClean="0">
                <a:solidFill>
                  <a:srgbClr val="1A3868"/>
                </a:solidFill>
                <a:latin typeface="Times New Roman" pitchFamily="18" charset="0"/>
                <a:ea typeface="微软雅黑" pitchFamily="34" charset="-122"/>
                <a:cs typeface="Times New Roman" pitchFamily="18" charset="0"/>
              </a:rPr>
              <a:t>连接为通信双方的一次进程通信提供</a:t>
            </a:r>
            <a:r>
              <a:rPr lang="zh-CN" altLang="en-US" sz="2000" kern="1200" dirty="0" smtClean="0">
                <a:solidFill>
                  <a:srgbClr val="1A3868"/>
                </a:solidFill>
                <a:latin typeface="Times New Roman" pitchFamily="18" charset="0"/>
                <a:ea typeface="微软雅黑" pitchFamily="34" charset="-122"/>
                <a:cs typeface="Times New Roman" pitchFamily="18" charset="0"/>
              </a:rPr>
              <a:t>服务</a:t>
            </a:r>
            <a:endParaRPr lang="zh-CN" altLang="en-US" sz="2000" kern="1200" dirty="0" smtClean="0">
              <a:solidFill>
                <a:srgbClr val="1A3868"/>
              </a:solidFill>
              <a:latin typeface="Times New Roman" pitchFamily="18" charset="0"/>
              <a:ea typeface="微软雅黑" pitchFamily="34"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25634">
                                            <p:txEl>
                                              <p:pRg st="2" end="2"/>
                                            </p:txEl>
                                          </p:spTgt>
                                        </p:tgtEl>
                                        <p:attrNameLst>
                                          <p:attrName>style.visibility</p:attrName>
                                        </p:attrNameLst>
                                      </p:cBhvr>
                                      <p:to>
                                        <p:strVal val="visible"/>
                                      </p:to>
                                    </p:set>
                                    <p:animEffect transition="in" filter="blinds(horizontal)">
                                      <p:cBhvr>
                                        <p:cTn id="7" dur="500"/>
                                        <p:tgtEl>
                                          <p:spTgt spid="325634">
                                            <p:txEl>
                                              <p:pRg st="2" end="2"/>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25634">
                                            <p:txEl>
                                              <p:pRg st="3" end="3"/>
                                            </p:txEl>
                                          </p:spTgt>
                                        </p:tgtEl>
                                        <p:attrNameLst>
                                          <p:attrName>style.visibility</p:attrName>
                                        </p:attrNameLst>
                                      </p:cBhvr>
                                      <p:to>
                                        <p:strVal val="visible"/>
                                      </p:to>
                                    </p:set>
                                    <p:animEffect transition="in" filter="blinds(horizontal)">
                                      <p:cBhvr>
                                        <p:cTn id="11" dur="500"/>
                                        <p:tgtEl>
                                          <p:spTgt spid="325634">
                                            <p:txEl>
                                              <p:pRg st="3" end="3"/>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325634">
                                            <p:txEl>
                                              <p:pRg st="4" end="4"/>
                                            </p:txEl>
                                          </p:spTgt>
                                        </p:tgtEl>
                                        <p:attrNameLst>
                                          <p:attrName>style.visibility</p:attrName>
                                        </p:attrNameLst>
                                      </p:cBhvr>
                                      <p:to>
                                        <p:strVal val="visible"/>
                                      </p:to>
                                    </p:set>
                                    <p:animEffect transition="in" filter="blinds(horizontal)">
                                      <p:cBhvr>
                                        <p:cTn id="15" dur="500"/>
                                        <p:tgtEl>
                                          <p:spTgt spid="3256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7" name="标题 1"/>
          <p:cNvSpPr>
            <a:spLocks noGrp="1"/>
          </p:cNvSpPr>
          <p:nvPr>
            <p:ph type="title" idx="4294967295"/>
          </p:nvPr>
        </p:nvSpPr>
        <p:spPr>
          <a:xfrm>
            <a:off x="442938" y="600862"/>
            <a:ext cx="3271806" cy="1042988"/>
          </a:xfrm>
        </p:spPr>
        <p:txBody>
          <a:bodyPr/>
          <a:lstStyle/>
          <a:p>
            <a:pPr algn="l"/>
            <a:r>
              <a:rPr lang="en-US" altLang="zh-CN" sz="2000" kern="1200" dirty="0" smtClean="0">
                <a:solidFill>
                  <a:srgbClr val="1A3868"/>
                </a:solidFill>
                <a:latin typeface="Times New Roman" pitchFamily="18" charset="0"/>
                <a:ea typeface="微软雅黑" pitchFamily="34" charset="-122"/>
                <a:cs typeface="Times New Roman" pitchFamily="18" charset="0"/>
              </a:rPr>
              <a:t>2.  </a:t>
            </a:r>
            <a:r>
              <a:rPr lang="zh-CN" altLang="en-US" sz="2000" b="0" kern="1200" dirty="0" smtClean="0">
                <a:solidFill>
                  <a:srgbClr val="1A3868"/>
                </a:solidFill>
                <a:latin typeface="Times New Roman" pitchFamily="18" charset="0"/>
                <a:ea typeface="微软雅黑" pitchFamily="34" charset="-122"/>
                <a:cs typeface="Times New Roman" pitchFamily="18" charset="0"/>
              </a:rPr>
              <a:t>支持字节流的传输</a:t>
            </a:r>
          </a:p>
        </p:txBody>
      </p:sp>
      <p:sp>
        <p:nvSpPr>
          <p:cNvPr id="326658" name="内容占位符 2"/>
          <p:cNvSpPr>
            <a:spLocks noGrp="1"/>
          </p:cNvSpPr>
          <p:nvPr>
            <p:ph idx="4294967295"/>
          </p:nvPr>
        </p:nvSpPr>
        <p:spPr>
          <a:xfrm>
            <a:off x="500066" y="1358098"/>
            <a:ext cx="5357818" cy="3233738"/>
          </a:xfrm>
        </p:spPr>
        <p:txBody>
          <a:bodyPr/>
          <a:lstStyle/>
          <a:p>
            <a:pPr marL="268288" indent="-268288">
              <a:lnSpc>
                <a:spcPct val="120000"/>
              </a:lnSpc>
              <a:spcAft>
                <a:spcPts val="600"/>
              </a:spcAft>
            </a:pPr>
            <a:r>
              <a:rPr lang="zh-CN" altLang="en-US" sz="2000" dirty="0" smtClean="0">
                <a:solidFill>
                  <a:srgbClr val="C00000"/>
                </a:solidFill>
                <a:latin typeface="+mn-ea"/>
                <a:cs typeface="Times New Roman" pitchFamily="18" charset="0"/>
              </a:rPr>
              <a:t>流（</a:t>
            </a:r>
            <a:r>
              <a:rPr lang="en-US" altLang="zh-CN" sz="2000" dirty="0" smtClean="0">
                <a:solidFill>
                  <a:srgbClr val="C00000"/>
                </a:solidFill>
                <a:latin typeface="+mn-ea"/>
                <a:cs typeface="Times New Roman" pitchFamily="18" charset="0"/>
              </a:rPr>
              <a:t>stream</a:t>
            </a:r>
            <a:r>
              <a:rPr lang="zh-CN" altLang="en-US" sz="2000" dirty="0" smtClean="0">
                <a:solidFill>
                  <a:srgbClr val="C00000"/>
                </a:solidFill>
                <a:latin typeface="+mn-ea"/>
                <a:cs typeface="Times New Roman" pitchFamily="18" charset="0"/>
              </a:rPr>
              <a:t>）</a:t>
            </a:r>
            <a:r>
              <a:rPr lang="zh-CN" altLang="en-US" sz="2000" kern="1200" dirty="0" smtClean="0">
                <a:solidFill>
                  <a:srgbClr val="1A3868"/>
                </a:solidFill>
                <a:latin typeface="+mn-ea"/>
                <a:cs typeface="Times New Roman" pitchFamily="18" charset="0"/>
              </a:rPr>
              <a:t>相当于一个管道，从一端放入什么内容，从另一端可以照原样取出什么内容，它描述了一个不出现丢失、重复和乱序的数据传输</a:t>
            </a:r>
            <a:r>
              <a:rPr lang="zh-CN" altLang="en-US" sz="2000" kern="1200" dirty="0" smtClean="0">
                <a:solidFill>
                  <a:srgbClr val="1A3868"/>
                </a:solidFill>
                <a:latin typeface="+mn-ea"/>
                <a:cs typeface="Times New Roman" pitchFamily="18" charset="0"/>
              </a:rPr>
              <a:t>过程。</a:t>
            </a:r>
            <a:endParaRPr lang="en-US" altLang="zh-CN" sz="2000" kern="1200" dirty="0" smtClean="0">
              <a:solidFill>
                <a:srgbClr val="1A3868"/>
              </a:solidFill>
              <a:latin typeface="+mn-ea"/>
              <a:cs typeface="Times New Roman" pitchFamily="18" charset="0"/>
            </a:endParaRPr>
          </a:p>
          <a:p>
            <a:pPr marL="268288" indent="-268288">
              <a:lnSpc>
                <a:spcPct val="120000"/>
              </a:lnSpc>
              <a:spcAft>
                <a:spcPts val="600"/>
              </a:spcAft>
            </a:pPr>
            <a:r>
              <a:rPr lang="en-US" altLang="zh-CN" sz="2000" kern="1200" dirty="0" smtClean="0">
                <a:solidFill>
                  <a:srgbClr val="1A3868"/>
                </a:solidFill>
                <a:latin typeface="+mn-ea"/>
                <a:cs typeface="Times New Roman" pitchFamily="18" charset="0"/>
              </a:rPr>
              <a:t>TCP</a:t>
            </a:r>
            <a:r>
              <a:rPr lang="zh-CN" altLang="en-US" sz="2000" kern="1200" dirty="0" smtClean="0">
                <a:solidFill>
                  <a:srgbClr val="1A3868"/>
                </a:solidFill>
                <a:latin typeface="+mn-ea"/>
                <a:cs typeface="Times New Roman" pitchFamily="18" charset="0"/>
              </a:rPr>
              <a:t>在传输过程中将应用程序提交的数据看成是</a:t>
            </a:r>
            <a:r>
              <a:rPr lang="zh-CN" altLang="en-US" sz="2000" dirty="0" smtClean="0">
                <a:solidFill>
                  <a:srgbClr val="C00000"/>
                </a:solidFill>
                <a:latin typeface="+mn-ea"/>
                <a:cs typeface="Times New Roman" pitchFamily="18" charset="0"/>
              </a:rPr>
              <a:t>一连串的、无结构的字节</a:t>
            </a:r>
            <a:r>
              <a:rPr lang="zh-CN" altLang="en-US" sz="2000" dirty="0" smtClean="0">
                <a:solidFill>
                  <a:srgbClr val="C00000"/>
                </a:solidFill>
                <a:latin typeface="+mn-ea"/>
                <a:cs typeface="Times New Roman" pitchFamily="18" charset="0"/>
              </a:rPr>
              <a:t>流。</a:t>
            </a:r>
            <a:endParaRPr lang="en-US" altLang="zh-CN" sz="2000" kern="1200" dirty="0" smtClean="0">
              <a:solidFill>
                <a:srgbClr val="1A3868"/>
              </a:solidFill>
              <a:latin typeface="+mn-ea"/>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4307" name="Picture 3"/>
          <p:cNvPicPr>
            <a:picLocks noChangeAspect="1" noChangeArrowheads="1"/>
          </p:cNvPicPr>
          <p:nvPr/>
        </p:nvPicPr>
        <p:blipFill>
          <a:blip r:embed="rId3" cstate="print">
            <a:clrChange>
              <a:clrFrom>
                <a:srgbClr val="FFFFCC"/>
              </a:clrFrom>
              <a:clrTo>
                <a:srgbClr val="FFFFCC">
                  <a:alpha val="0"/>
                </a:srgbClr>
              </a:clrTo>
            </a:clrChange>
          </a:blip>
          <a:srcRect/>
          <a:stretch>
            <a:fillRect/>
          </a:stretch>
        </p:blipFill>
        <p:spPr bwMode="auto">
          <a:xfrm>
            <a:off x="500034" y="786594"/>
            <a:ext cx="5214974" cy="4208484"/>
          </a:xfrm>
          <a:prstGeom prst="rect">
            <a:avLst/>
          </a:prstGeom>
          <a:noFill/>
          <a:ln w="9525">
            <a:noFill/>
            <a:miter lim="800000"/>
            <a:headEnd/>
            <a:tailEnd/>
          </a:ln>
          <a:effectLst/>
        </p:spPr>
      </p:pic>
      <p:sp>
        <p:nvSpPr>
          <p:cNvPr id="5" name="TextBox 4"/>
          <p:cNvSpPr txBox="1"/>
          <p:nvPr/>
        </p:nvSpPr>
        <p:spPr>
          <a:xfrm>
            <a:off x="1428728" y="1286660"/>
            <a:ext cx="1214446" cy="584775"/>
          </a:xfrm>
          <a:prstGeom prst="rect">
            <a:avLst/>
          </a:prstGeom>
          <a:noFill/>
        </p:spPr>
        <p:txBody>
          <a:bodyPr wrap="square" rtlCol="0">
            <a:spAutoFit/>
          </a:bodyPr>
          <a:lstStyle/>
          <a:p>
            <a:r>
              <a:rPr lang="zh-CN" altLang="en-US" sz="1600" b="0" u="none" dirty="0" smtClean="0">
                <a:solidFill>
                  <a:srgbClr val="1A3868"/>
                </a:solidFill>
              </a:rPr>
              <a:t>应用程序发送字节流</a:t>
            </a:r>
          </a:p>
        </p:txBody>
      </p:sp>
      <p:sp>
        <p:nvSpPr>
          <p:cNvPr id="6" name="TextBox 5"/>
          <p:cNvSpPr txBox="1"/>
          <p:nvPr/>
        </p:nvSpPr>
        <p:spPr>
          <a:xfrm>
            <a:off x="1857356" y="2559273"/>
            <a:ext cx="1214446" cy="584775"/>
          </a:xfrm>
          <a:prstGeom prst="rect">
            <a:avLst/>
          </a:prstGeom>
          <a:noFill/>
        </p:spPr>
        <p:txBody>
          <a:bodyPr wrap="square" rtlCol="0">
            <a:spAutoFit/>
          </a:bodyPr>
          <a:lstStyle/>
          <a:p>
            <a:r>
              <a:rPr lang="zh-CN" altLang="en-US" sz="1600" b="0" u="none" dirty="0" smtClean="0">
                <a:solidFill>
                  <a:srgbClr val="1A3868"/>
                </a:solidFill>
              </a:rPr>
              <a:t>字节打包成</a:t>
            </a:r>
            <a:r>
              <a:rPr lang="en-US" altLang="zh-CN" sz="1600" b="0" u="none" dirty="0" smtClean="0">
                <a:solidFill>
                  <a:srgbClr val="1A3868"/>
                </a:solidFill>
              </a:rPr>
              <a:t>TCP</a:t>
            </a:r>
            <a:r>
              <a:rPr lang="zh-CN" altLang="en-US" sz="1600" b="0" u="none" dirty="0" smtClean="0">
                <a:solidFill>
                  <a:srgbClr val="1A3868"/>
                </a:solidFill>
              </a:rPr>
              <a:t>报文</a:t>
            </a:r>
          </a:p>
        </p:txBody>
      </p:sp>
      <p:sp>
        <p:nvSpPr>
          <p:cNvPr id="7" name="TextBox 6"/>
          <p:cNvSpPr txBox="1"/>
          <p:nvPr/>
        </p:nvSpPr>
        <p:spPr>
          <a:xfrm>
            <a:off x="2000232" y="3429800"/>
            <a:ext cx="1071570" cy="584775"/>
          </a:xfrm>
          <a:prstGeom prst="rect">
            <a:avLst/>
          </a:prstGeom>
          <a:noFill/>
        </p:spPr>
        <p:txBody>
          <a:bodyPr wrap="square" rtlCol="0">
            <a:spAutoFit/>
          </a:bodyPr>
          <a:lstStyle/>
          <a:p>
            <a:r>
              <a:rPr lang="zh-CN" altLang="en-US" sz="1600" b="0" u="none" dirty="0" smtClean="0">
                <a:solidFill>
                  <a:srgbClr val="1A3868"/>
                </a:solidFill>
              </a:rPr>
              <a:t>报文封装成</a:t>
            </a:r>
            <a:r>
              <a:rPr lang="en-US" altLang="zh-CN" sz="1600" b="0" u="none" dirty="0" smtClean="0">
                <a:solidFill>
                  <a:srgbClr val="1A3868"/>
                </a:solidFill>
              </a:rPr>
              <a:t>IP</a:t>
            </a:r>
            <a:r>
              <a:rPr lang="zh-CN" altLang="en-US" sz="1600" b="0" u="none" dirty="0" smtClean="0">
                <a:solidFill>
                  <a:srgbClr val="1A3868"/>
                </a:solidFill>
              </a:rPr>
              <a:t>分组</a:t>
            </a:r>
          </a:p>
        </p:txBody>
      </p:sp>
      <p:sp>
        <p:nvSpPr>
          <p:cNvPr id="8" name="TextBox 7"/>
          <p:cNvSpPr txBox="1"/>
          <p:nvPr/>
        </p:nvSpPr>
        <p:spPr>
          <a:xfrm>
            <a:off x="500066" y="1286660"/>
            <a:ext cx="642910" cy="584775"/>
          </a:xfrm>
          <a:prstGeom prst="rect">
            <a:avLst/>
          </a:prstGeom>
          <a:noFill/>
        </p:spPr>
        <p:txBody>
          <a:bodyPr wrap="square" rtlCol="0">
            <a:spAutoFit/>
          </a:bodyPr>
          <a:lstStyle/>
          <a:p>
            <a:r>
              <a:rPr lang="zh-CN" altLang="en-US" sz="1600" b="0" u="none" dirty="0" smtClean="0">
                <a:solidFill>
                  <a:schemeClr val="tx1"/>
                </a:solidFill>
              </a:rPr>
              <a:t>发送缓存</a:t>
            </a:r>
          </a:p>
        </p:txBody>
      </p:sp>
      <p:sp>
        <p:nvSpPr>
          <p:cNvPr id="11" name="TextBox 10"/>
          <p:cNvSpPr txBox="1"/>
          <p:nvPr/>
        </p:nvSpPr>
        <p:spPr>
          <a:xfrm>
            <a:off x="3286116" y="3416529"/>
            <a:ext cx="1071570" cy="584775"/>
          </a:xfrm>
          <a:prstGeom prst="rect">
            <a:avLst/>
          </a:prstGeom>
          <a:noFill/>
        </p:spPr>
        <p:txBody>
          <a:bodyPr wrap="square" rtlCol="0">
            <a:spAutoFit/>
          </a:bodyPr>
          <a:lstStyle/>
          <a:p>
            <a:r>
              <a:rPr lang="zh-CN" altLang="en-US" sz="1600" b="0" u="none" dirty="0" smtClean="0">
                <a:solidFill>
                  <a:srgbClr val="1A3868"/>
                </a:solidFill>
              </a:rPr>
              <a:t>接收的</a:t>
            </a:r>
            <a:r>
              <a:rPr lang="en-US" altLang="zh-CN" sz="1600" b="0" u="none" dirty="0" smtClean="0">
                <a:solidFill>
                  <a:srgbClr val="1A3868"/>
                </a:solidFill>
              </a:rPr>
              <a:t>IP</a:t>
            </a:r>
            <a:r>
              <a:rPr lang="zh-CN" altLang="en-US" sz="1600" b="0" u="none" dirty="0" smtClean="0">
                <a:solidFill>
                  <a:srgbClr val="1A3868"/>
                </a:solidFill>
              </a:rPr>
              <a:t>分组</a:t>
            </a:r>
          </a:p>
        </p:txBody>
      </p:sp>
      <p:sp>
        <p:nvSpPr>
          <p:cNvPr id="12" name="TextBox 11"/>
          <p:cNvSpPr txBox="1"/>
          <p:nvPr/>
        </p:nvSpPr>
        <p:spPr>
          <a:xfrm>
            <a:off x="3071802" y="2572544"/>
            <a:ext cx="1428760" cy="584775"/>
          </a:xfrm>
          <a:prstGeom prst="rect">
            <a:avLst/>
          </a:prstGeom>
          <a:noFill/>
        </p:spPr>
        <p:txBody>
          <a:bodyPr wrap="square" rtlCol="0">
            <a:spAutoFit/>
          </a:bodyPr>
          <a:lstStyle/>
          <a:p>
            <a:r>
              <a:rPr lang="zh-CN" altLang="en-US" sz="1600" b="0" u="none" dirty="0" smtClean="0">
                <a:solidFill>
                  <a:srgbClr val="1A3868"/>
                </a:solidFill>
              </a:rPr>
              <a:t>从</a:t>
            </a:r>
            <a:r>
              <a:rPr lang="en-US" altLang="zh-CN" sz="1600" b="0" u="none" dirty="0" smtClean="0">
                <a:solidFill>
                  <a:srgbClr val="1A3868"/>
                </a:solidFill>
              </a:rPr>
              <a:t>IP</a:t>
            </a:r>
            <a:r>
              <a:rPr lang="zh-CN" altLang="en-US" sz="1600" b="0" u="none" dirty="0" smtClean="0">
                <a:solidFill>
                  <a:srgbClr val="1A3868"/>
                </a:solidFill>
              </a:rPr>
              <a:t>分组中提取</a:t>
            </a:r>
            <a:r>
              <a:rPr lang="en-US" altLang="zh-CN" sz="1600" b="0" u="none" dirty="0" smtClean="0">
                <a:solidFill>
                  <a:srgbClr val="1A3868"/>
                </a:solidFill>
              </a:rPr>
              <a:t>TCP</a:t>
            </a:r>
            <a:r>
              <a:rPr lang="zh-CN" altLang="en-US" sz="1600" b="0" u="none" dirty="0" smtClean="0">
                <a:solidFill>
                  <a:srgbClr val="1A3868"/>
                </a:solidFill>
              </a:rPr>
              <a:t>报文</a:t>
            </a:r>
          </a:p>
        </p:txBody>
      </p:sp>
      <p:sp>
        <p:nvSpPr>
          <p:cNvPr id="13" name="TextBox 12"/>
          <p:cNvSpPr txBox="1"/>
          <p:nvPr/>
        </p:nvSpPr>
        <p:spPr>
          <a:xfrm>
            <a:off x="3643306" y="1215222"/>
            <a:ext cx="1071570" cy="830997"/>
          </a:xfrm>
          <a:prstGeom prst="rect">
            <a:avLst/>
          </a:prstGeom>
          <a:noFill/>
        </p:spPr>
        <p:txBody>
          <a:bodyPr wrap="square" rtlCol="0">
            <a:spAutoFit/>
          </a:bodyPr>
          <a:lstStyle/>
          <a:p>
            <a:r>
              <a:rPr lang="zh-CN" altLang="en-US" sz="1600" b="0" u="none" dirty="0" smtClean="0">
                <a:solidFill>
                  <a:srgbClr val="1A3868"/>
                </a:solidFill>
              </a:rPr>
              <a:t>从</a:t>
            </a:r>
            <a:r>
              <a:rPr lang="en-US" altLang="zh-CN" sz="1600" b="0" u="none" dirty="0" smtClean="0">
                <a:solidFill>
                  <a:srgbClr val="1A3868"/>
                </a:solidFill>
              </a:rPr>
              <a:t>TCP</a:t>
            </a:r>
            <a:r>
              <a:rPr lang="zh-CN" altLang="en-US" sz="1600" b="0" u="none" dirty="0" smtClean="0">
                <a:solidFill>
                  <a:srgbClr val="1A3868"/>
                </a:solidFill>
              </a:rPr>
              <a:t>报文中拆分出字节</a:t>
            </a:r>
          </a:p>
        </p:txBody>
      </p:sp>
      <p:sp>
        <p:nvSpPr>
          <p:cNvPr id="15" name="TextBox 14"/>
          <p:cNvSpPr txBox="1"/>
          <p:nvPr/>
        </p:nvSpPr>
        <p:spPr>
          <a:xfrm>
            <a:off x="5072098" y="1286660"/>
            <a:ext cx="642910" cy="584775"/>
          </a:xfrm>
          <a:prstGeom prst="rect">
            <a:avLst/>
          </a:prstGeom>
          <a:noFill/>
        </p:spPr>
        <p:txBody>
          <a:bodyPr wrap="square" rtlCol="0">
            <a:spAutoFit/>
          </a:bodyPr>
          <a:lstStyle/>
          <a:p>
            <a:r>
              <a:rPr lang="zh-CN" altLang="en-US" sz="1600" b="0" u="none" dirty="0" smtClean="0">
                <a:solidFill>
                  <a:schemeClr val="tx1"/>
                </a:solidFill>
              </a:rPr>
              <a:t>接收缓存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1" grpId="0"/>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标题 1"/>
          <p:cNvSpPr>
            <a:spLocks noGrp="1"/>
          </p:cNvSpPr>
          <p:nvPr>
            <p:ph type="title" idx="4294967295"/>
          </p:nvPr>
        </p:nvSpPr>
        <p:spPr>
          <a:xfrm>
            <a:off x="428641" y="715156"/>
            <a:ext cx="6429375" cy="722313"/>
          </a:xfrm>
        </p:spPr>
        <p:txBody>
          <a:bodyPr/>
          <a:lstStyle/>
          <a:p>
            <a:pPr algn="l"/>
            <a:r>
              <a:rPr lang="en-US" altLang="zh-CN" sz="2000" kern="1200" dirty="0" smtClean="0">
                <a:solidFill>
                  <a:srgbClr val="1A3868"/>
                </a:solidFill>
                <a:latin typeface="Times New Roman" pitchFamily="18" charset="0"/>
                <a:ea typeface="微软雅黑" pitchFamily="34" charset="-122"/>
                <a:cs typeface="Times New Roman" pitchFamily="18" charset="0"/>
              </a:rPr>
              <a:t>3. </a:t>
            </a:r>
            <a:r>
              <a:rPr lang="zh-CN" altLang="en-US" sz="2000" b="0" kern="1200" dirty="0" smtClean="0">
                <a:solidFill>
                  <a:srgbClr val="1A3868"/>
                </a:solidFill>
                <a:latin typeface="Times New Roman" pitchFamily="18" charset="0"/>
                <a:ea typeface="微软雅黑" pitchFamily="34" charset="-122"/>
                <a:cs typeface="Times New Roman" pitchFamily="18" charset="0"/>
              </a:rPr>
              <a:t>支持全双工服务</a:t>
            </a:r>
          </a:p>
        </p:txBody>
      </p:sp>
      <p:sp>
        <p:nvSpPr>
          <p:cNvPr id="328706" name="内容占位符 2"/>
          <p:cNvSpPr>
            <a:spLocks noGrp="1"/>
          </p:cNvSpPr>
          <p:nvPr>
            <p:ph idx="4294967295"/>
          </p:nvPr>
        </p:nvSpPr>
        <p:spPr>
          <a:xfrm>
            <a:off x="428596" y="1293030"/>
            <a:ext cx="5429288" cy="3502025"/>
          </a:xfrm>
        </p:spPr>
        <p:txBody>
          <a:bodyPr/>
          <a:lstStyle/>
          <a:p>
            <a:pPr marL="268288" indent="-268288">
              <a:lnSpc>
                <a:spcPct val="120000"/>
              </a:lnSpc>
              <a:spcBef>
                <a:spcPts val="0"/>
              </a:spcBef>
              <a:spcAft>
                <a:spcPts val="600"/>
              </a:spcAft>
            </a:pPr>
            <a:r>
              <a:rPr lang="en-US" altLang="zh-CN" sz="2000" kern="1200" dirty="0" smtClean="0">
                <a:solidFill>
                  <a:srgbClr val="1A3868"/>
                </a:solidFill>
                <a:latin typeface="Times New Roman" pitchFamily="18" charset="0"/>
                <a:ea typeface="微软雅黑" pitchFamily="34" charset="-122"/>
                <a:cs typeface="Times New Roman" pitchFamily="18" charset="0"/>
              </a:rPr>
              <a:t>TCP</a:t>
            </a:r>
            <a:r>
              <a:rPr lang="zh-CN" altLang="en-US" sz="2000" kern="1200" dirty="0" smtClean="0">
                <a:solidFill>
                  <a:srgbClr val="1A3868"/>
                </a:solidFill>
                <a:latin typeface="Times New Roman" pitchFamily="18" charset="0"/>
                <a:ea typeface="微软雅黑" pitchFamily="34" charset="-122"/>
                <a:cs typeface="Times New Roman" pitchFamily="18" charset="0"/>
              </a:rPr>
              <a:t>允许</a:t>
            </a:r>
            <a:r>
              <a:rPr lang="zh-CN" altLang="en-US" sz="2000" dirty="0" smtClean="0">
                <a:solidFill>
                  <a:srgbClr val="C00000"/>
                </a:solidFill>
                <a:latin typeface="Times New Roman" pitchFamily="18" charset="0"/>
                <a:cs typeface="Times New Roman" pitchFamily="18" charset="0"/>
              </a:rPr>
              <a:t>通信双方的应用程序在任何时候都可以发送数据</a:t>
            </a:r>
            <a:r>
              <a:rPr lang="zh-CN" altLang="en-US" sz="2000" kern="1200" dirty="0" smtClean="0">
                <a:solidFill>
                  <a:srgbClr val="1A3868"/>
                </a:solidFill>
                <a:latin typeface="Times New Roman" pitchFamily="18" charset="0"/>
                <a:ea typeface="微软雅黑" pitchFamily="34" charset="-122"/>
                <a:cs typeface="Times New Roman" pitchFamily="18" charset="0"/>
              </a:rPr>
              <a:t>；</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20000"/>
              </a:lnSpc>
              <a:spcBef>
                <a:spcPts val="0"/>
              </a:spcBef>
              <a:spcAft>
                <a:spcPts val="600"/>
              </a:spcAft>
            </a:pPr>
            <a:r>
              <a:rPr lang="zh-CN" altLang="en-US" sz="2000" kern="1200" dirty="0" smtClean="0">
                <a:solidFill>
                  <a:srgbClr val="1A3868"/>
                </a:solidFill>
                <a:latin typeface="Times New Roman" pitchFamily="18" charset="0"/>
                <a:ea typeface="微软雅黑" pitchFamily="34" charset="-122"/>
                <a:cs typeface="Times New Roman" pitchFamily="18" charset="0"/>
              </a:rPr>
              <a:t>通信的双方都设置有</a:t>
            </a:r>
            <a:r>
              <a:rPr lang="zh-CN" altLang="en-US" sz="2000" dirty="0" smtClean="0">
                <a:solidFill>
                  <a:srgbClr val="C00000"/>
                </a:solidFill>
                <a:latin typeface="Times New Roman" pitchFamily="18" charset="0"/>
                <a:cs typeface="Times New Roman" pitchFamily="18" charset="0"/>
              </a:rPr>
              <a:t>发送和接收缓冲区</a:t>
            </a:r>
            <a:r>
              <a:rPr lang="zh-CN" altLang="en-US" sz="2000" kern="1200" dirty="0" smtClean="0">
                <a:solidFill>
                  <a:srgbClr val="1A3868"/>
                </a:solidFill>
                <a:latin typeface="Times New Roman" pitchFamily="18" charset="0"/>
                <a:ea typeface="微软雅黑" pitchFamily="34" charset="-122"/>
                <a:cs typeface="Times New Roman" pitchFamily="18" charset="0"/>
              </a:rPr>
              <a:t>；</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20000"/>
              </a:lnSpc>
              <a:spcBef>
                <a:spcPts val="0"/>
              </a:spcBef>
              <a:spcAft>
                <a:spcPts val="600"/>
              </a:spcAft>
            </a:pPr>
            <a:r>
              <a:rPr lang="zh-CN" altLang="en-US" sz="2000" kern="1200" dirty="0" smtClean="0">
                <a:solidFill>
                  <a:srgbClr val="1A3868"/>
                </a:solidFill>
                <a:latin typeface="Times New Roman" pitchFamily="18" charset="0"/>
                <a:ea typeface="微软雅黑" pitchFamily="34" charset="-122"/>
                <a:cs typeface="Times New Roman" pitchFamily="18" charset="0"/>
              </a:rPr>
              <a:t>应用程序将要发送的数据字节提交给发送缓冲区，数据字节的实际发送过程由</a:t>
            </a:r>
            <a:r>
              <a:rPr lang="en-US" altLang="zh-CN" sz="2000" kern="1200" dirty="0" smtClean="0">
                <a:solidFill>
                  <a:srgbClr val="1A3868"/>
                </a:solidFill>
                <a:latin typeface="Times New Roman" pitchFamily="18" charset="0"/>
                <a:ea typeface="微软雅黑" pitchFamily="34" charset="-122"/>
                <a:cs typeface="Times New Roman" pitchFamily="18" charset="0"/>
              </a:rPr>
              <a:t>TCP</a:t>
            </a:r>
            <a:r>
              <a:rPr lang="zh-CN" altLang="en-US" sz="2000" kern="1200" dirty="0" smtClean="0">
                <a:solidFill>
                  <a:srgbClr val="1A3868"/>
                </a:solidFill>
                <a:latin typeface="Times New Roman" pitchFamily="18" charset="0"/>
                <a:ea typeface="微软雅黑" pitchFamily="34" charset="-122"/>
                <a:cs typeface="Times New Roman" pitchFamily="18" charset="0"/>
              </a:rPr>
              <a:t>协议来控制；</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20000"/>
              </a:lnSpc>
              <a:spcBef>
                <a:spcPts val="0"/>
              </a:spcBef>
              <a:spcAft>
                <a:spcPts val="600"/>
              </a:spcAft>
            </a:pPr>
            <a:r>
              <a:rPr lang="zh-CN" altLang="en-US" sz="2000" kern="1200" dirty="0" smtClean="0">
                <a:solidFill>
                  <a:srgbClr val="1A3868"/>
                </a:solidFill>
                <a:latin typeface="Times New Roman" pitchFamily="18" charset="0"/>
                <a:ea typeface="微软雅黑" pitchFamily="34" charset="-122"/>
                <a:cs typeface="Times New Roman" pitchFamily="18" charset="0"/>
              </a:rPr>
              <a:t>接收端接收到数据字节之后也存放到接收缓冲区，高层应用程序在合适的时间到缓冲区中读取数据。</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29" name="标题 1"/>
          <p:cNvSpPr>
            <a:spLocks noGrp="1"/>
          </p:cNvSpPr>
          <p:nvPr>
            <p:ph type="title" idx="4294967295"/>
          </p:nvPr>
        </p:nvSpPr>
        <p:spPr>
          <a:xfrm>
            <a:off x="428628" y="751675"/>
            <a:ext cx="4857752" cy="963613"/>
          </a:xfrm>
        </p:spPr>
        <p:txBody>
          <a:bodyPr/>
          <a:lstStyle/>
          <a:p>
            <a:pPr algn="l"/>
            <a:r>
              <a:rPr lang="en-US" altLang="zh-CN" sz="2000" kern="1200" dirty="0" smtClean="0">
                <a:solidFill>
                  <a:srgbClr val="1A3868"/>
                </a:solidFill>
                <a:latin typeface="Times New Roman" pitchFamily="18" charset="0"/>
                <a:ea typeface="微软雅黑" pitchFamily="34" charset="-122"/>
                <a:cs typeface="Times New Roman" pitchFamily="18" charset="0"/>
              </a:rPr>
              <a:t>4. </a:t>
            </a:r>
            <a:r>
              <a:rPr lang="zh-CN" altLang="en-US" sz="2000" b="0" kern="1200" dirty="0" smtClean="0">
                <a:solidFill>
                  <a:srgbClr val="1A3868"/>
                </a:solidFill>
                <a:latin typeface="Times New Roman" pitchFamily="18" charset="0"/>
                <a:ea typeface="微软雅黑" pitchFamily="34" charset="-122"/>
                <a:cs typeface="Times New Roman" pitchFamily="18" charset="0"/>
              </a:rPr>
              <a:t>支持同时建立多个并发的</a:t>
            </a:r>
            <a:r>
              <a:rPr lang="en-US" altLang="zh-CN" sz="2000" b="0" kern="1200" dirty="0" smtClean="0">
                <a:solidFill>
                  <a:srgbClr val="1A3868"/>
                </a:solidFill>
                <a:latin typeface="Times New Roman" pitchFamily="18" charset="0"/>
                <a:ea typeface="微软雅黑" pitchFamily="34" charset="-122"/>
                <a:cs typeface="Times New Roman" pitchFamily="18" charset="0"/>
              </a:rPr>
              <a:t>TCP</a:t>
            </a:r>
            <a:r>
              <a:rPr lang="zh-CN" altLang="en-US" sz="2000" b="0" kern="1200" dirty="0" smtClean="0">
                <a:solidFill>
                  <a:srgbClr val="1A3868"/>
                </a:solidFill>
                <a:latin typeface="Times New Roman" pitchFamily="18" charset="0"/>
                <a:ea typeface="微软雅黑" pitchFamily="34" charset="-122"/>
                <a:cs typeface="Times New Roman" pitchFamily="18" charset="0"/>
              </a:rPr>
              <a:t>连接</a:t>
            </a:r>
          </a:p>
        </p:txBody>
      </p:sp>
      <p:sp>
        <p:nvSpPr>
          <p:cNvPr id="329730" name="内容占位符 2"/>
          <p:cNvSpPr>
            <a:spLocks noGrp="1"/>
          </p:cNvSpPr>
          <p:nvPr>
            <p:ph idx="4294967295"/>
          </p:nvPr>
        </p:nvSpPr>
        <p:spPr>
          <a:xfrm>
            <a:off x="428628" y="1410509"/>
            <a:ext cx="5572132" cy="2233605"/>
          </a:xfrm>
        </p:spPr>
        <p:txBody>
          <a:bodyPr/>
          <a:lstStyle/>
          <a:p>
            <a:pPr marL="268288" indent="-268288">
              <a:lnSpc>
                <a:spcPct val="150000"/>
              </a:lnSpc>
              <a:spcBef>
                <a:spcPts val="0"/>
              </a:spcBef>
              <a:spcAft>
                <a:spcPts val="600"/>
              </a:spcAft>
            </a:pPr>
            <a:r>
              <a:rPr lang="zh-CN" altLang="en-US" sz="2000" kern="1200" dirty="0" smtClean="0">
                <a:solidFill>
                  <a:srgbClr val="1A3868"/>
                </a:solidFill>
                <a:latin typeface="Times New Roman" pitchFamily="18" charset="0"/>
                <a:ea typeface="微软雅黑" pitchFamily="34" charset="-122"/>
                <a:cs typeface="Times New Roman" pitchFamily="18" charset="0"/>
              </a:rPr>
              <a:t>根据应用程序的需要，</a:t>
            </a:r>
            <a:r>
              <a:rPr lang="en-US" altLang="zh-CN" sz="2000" kern="1200" dirty="0" smtClean="0">
                <a:solidFill>
                  <a:srgbClr val="1A3868"/>
                </a:solidFill>
                <a:latin typeface="Times New Roman" pitchFamily="18" charset="0"/>
                <a:ea typeface="微软雅黑" pitchFamily="34" charset="-122"/>
                <a:cs typeface="Times New Roman" pitchFamily="18" charset="0"/>
              </a:rPr>
              <a:t>TCP</a:t>
            </a:r>
            <a:r>
              <a:rPr lang="zh-CN" altLang="en-US" sz="2000" kern="1200" dirty="0" smtClean="0">
                <a:solidFill>
                  <a:srgbClr val="1A3868"/>
                </a:solidFill>
                <a:latin typeface="Times New Roman" pitchFamily="18" charset="0"/>
                <a:ea typeface="微软雅黑" pitchFamily="34" charset="-122"/>
                <a:cs typeface="Times New Roman" pitchFamily="18" charset="0"/>
              </a:rPr>
              <a:t>协议支持一个服务器与多个客户端同时建立多个</a:t>
            </a:r>
            <a:r>
              <a:rPr lang="en-US" altLang="zh-CN" sz="2000" kern="1200" dirty="0" smtClean="0">
                <a:solidFill>
                  <a:srgbClr val="1A3868"/>
                </a:solidFill>
                <a:latin typeface="Times New Roman" pitchFamily="18" charset="0"/>
                <a:ea typeface="微软雅黑" pitchFamily="34" charset="-122"/>
                <a:cs typeface="Times New Roman" pitchFamily="18" charset="0"/>
              </a:rPr>
              <a:t>TCP</a:t>
            </a:r>
            <a:r>
              <a:rPr lang="zh-CN" altLang="en-US" sz="2000" kern="1200" dirty="0" smtClean="0">
                <a:solidFill>
                  <a:srgbClr val="1A3868"/>
                </a:solidFill>
                <a:latin typeface="Times New Roman" pitchFamily="18" charset="0"/>
                <a:ea typeface="微软雅黑" pitchFamily="34" charset="-122"/>
                <a:cs typeface="Times New Roman" pitchFamily="18" charset="0"/>
              </a:rPr>
              <a:t>连接；</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50000"/>
              </a:lnSpc>
              <a:spcBef>
                <a:spcPts val="0"/>
              </a:spcBef>
              <a:spcAft>
                <a:spcPts val="600"/>
              </a:spcAft>
            </a:pPr>
            <a:r>
              <a:rPr lang="zh-CN" altLang="en-US" sz="2000" kern="1200" dirty="0" smtClean="0">
                <a:solidFill>
                  <a:srgbClr val="1A3868"/>
                </a:solidFill>
                <a:latin typeface="Times New Roman" pitchFamily="18" charset="0"/>
                <a:ea typeface="微软雅黑" pitchFamily="34" charset="-122"/>
                <a:cs typeface="Times New Roman" pitchFamily="18" charset="0"/>
              </a:rPr>
              <a:t>也支持一个客户端与多个服务器同时建立多个</a:t>
            </a:r>
            <a:r>
              <a:rPr lang="en-US" altLang="zh-CN" sz="2000" kern="1200" dirty="0" smtClean="0">
                <a:solidFill>
                  <a:srgbClr val="1A3868"/>
                </a:solidFill>
                <a:latin typeface="Times New Roman" pitchFamily="18" charset="0"/>
                <a:ea typeface="微软雅黑" pitchFamily="34" charset="-122"/>
                <a:cs typeface="Times New Roman" pitchFamily="18" charset="0"/>
              </a:rPr>
              <a:t>TCP</a:t>
            </a:r>
            <a:r>
              <a:rPr lang="zh-CN" altLang="en-US" sz="2000" kern="1200" dirty="0" smtClean="0">
                <a:solidFill>
                  <a:srgbClr val="1A3868"/>
                </a:solidFill>
                <a:latin typeface="Times New Roman" pitchFamily="18" charset="0"/>
                <a:ea typeface="微软雅黑" pitchFamily="34" charset="-122"/>
                <a:cs typeface="Times New Roman" pitchFamily="18" charset="0"/>
              </a:rPr>
              <a:t>连接。</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矩形 2"/>
          <p:cNvSpPr>
            <a:spLocks noChangeArrowheads="1"/>
          </p:cNvSpPr>
          <p:nvPr/>
        </p:nvSpPr>
        <p:spPr bwMode="auto">
          <a:xfrm>
            <a:off x="500063" y="1511300"/>
            <a:ext cx="5214937" cy="1612749"/>
          </a:xfrm>
          <a:prstGeom prst="rect">
            <a:avLst/>
          </a:prstGeom>
          <a:noFill/>
          <a:ln w="9525">
            <a:noFill/>
            <a:miter lim="800000"/>
            <a:headEnd/>
            <a:tailEnd/>
          </a:ln>
        </p:spPr>
        <p:txBody>
          <a:bodyPr>
            <a:spAutoFit/>
          </a:bodyPr>
          <a:lstStyle/>
          <a:p>
            <a:pPr algn="ctr"/>
            <a:r>
              <a:rPr lang="zh-CN" altLang="en-US" u="none" dirty="0" smtClean="0">
                <a:solidFill>
                  <a:srgbClr val="194D19"/>
                </a:solidFill>
                <a:latin typeface="华文新魏" pitchFamily="2" charset="-122"/>
              </a:rPr>
              <a:t>第五章   </a:t>
            </a:r>
            <a:r>
              <a:rPr lang="zh-CN" altLang="en-US" u="none" dirty="0" smtClean="0">
                <a:solidFill>
                  <a:srgbClr val="194D19"/>
                </a:solidFill>
                <a:latin typeface="华文新魏" pitchFamily="2" charset="-122"/>
              </a:rPr>
              <a:t>传输</a:t>
            </a:r>
            <a:r>
              <a:rPr lang="zh-CN" altLang="en-US" u="none" dirty="0" smtClean="0">
                <a:solidFill>
                  <a:srgbClr val="194D19"/>
                </a:solidFill>
                <a:latin typeface="华文新魏" pitchFamily="2" charset="-122"/>
              </a:rPr>
              <a:t>层</a:t>
            </a:r>
            <a:r>
              <a:rPr lang="zh-CN" altLang="en-US" u="none" dirty="0" smtClean="0">
                <a:solidFill>
                  <a:srgbClr val="194D19"/>
                </a:solidFill>
                <a:latin typeface="华文新魏" pitchFamily="2" charset="-122"/>
              </a:rPr>
              <a:t>协议与</a:t>
            </a:r>
            <a:r>
              <a:rPr lang="zh-CN" altLang="en-US" u="none" dirty="0" smtClean="0">
                <a:solidFill>
                  <a:srgbClr val="194D19"/>
                </a:solidFill>
                <a:latin typeface="华文新魏" pitchFamily="2" charset="-122"/>
              </a:rPr>
              <a:t>传输层软件编程方法 </a:t>
            </a:r>
            <a:endParaRPr lang="en-US" altLang="zh-CN" u="none" dirty="0">
              <a:solidFill>
                <a:srgbClr val="194D19"/>
              </a:solidFill>
              <a:latin typeface="华文新魏" pitchFamily="2" charset="-122"/>
            </a:endParaRPr>
          </a:p>
          <a:p>
            <a:pPr algn="ctr"/>
            <a:endParaRPr lang="en-US" altLang="zh-CN" sz="1400" u="none" dirty="0">
              <a:solidFill>
                <a:srgbClr val="002060"/>
              </a:solidFill>
            </a:endParaRPr>
          </a:p>
          <a:p>
            <a:pPr algn="ctr">
              <a:lnSpc>
                <a:spcPct val="120000"/>
              </a:lnSpc>
            </a:pPr>
            <a:r>
              <a:rPr lang="zh-CN" altLang="en-US" sz="2400" u="none" dirty="0" smtClean="0">
                <a:solidFill>
                  <a:srgbClr val="002060"/>
                </a:solidFill>
              </a:rPr>
              <a:t>第</a:t>
            </a:r>
            <a:r>
              <a:rPr lang="zh-CN" altLang="en-US" sz="2400" u="none" dirty="0" smtClean="0">
                <a:solidFill>
                  <a:srgbClr val="002060"/>
                </a:solidFill>
              </a:rPr>
              <a:t>二</a:t>
            </a:r>
            <a:r>
              <a:rPr lang="zh-CN" altLang="en-US" sz="2400" u="none" dirty="0" smtClean="0">
                <a:solidFill>
                  <a:srgbClr val="002060"/>
                </a:solidFill>
              </a:rPr>
              <a:t>节 </a:t>
            </a:r>
            <a:r>
              <a:rPr lang="zh-CN" altLang="en-US" sz="2400" u="none" dirty="0" smtClean="0">
                <a:solidFill>
                  <a:srgbClr val="002060"/>
                </a:solidFill>
              </a:rPr>
              <a:t>传输层的基本协议</a:t>
            </a:r>
            <a:endParaRPr lang="zh-CN" altLang="en-US" sz="2400" u="none" dirty="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3" name="Rectangle 2"/>
          <p:cNvSpPr>
            <a:spLocks noGrp="1" noChangeArrowheads="1"/>
          </p:cNvSpPr>
          <p:nvPr>
            <p:ph type="title" idx="4294967295"/>
          </p:nvPr>
        </p:nvSpPr>
        <p:spPr>
          <a:xfrm>
            <a:off x="-32" y="715156"/>
            <a:ext cx="4071966" cy="384175"/>
          </a:xfrm>
        </p:spPr>
        <p:txBody>
          <a:bodyPr anchorCtr="1"/>
          <a:lstStyle/>
          <a:p>
            <a:pPr algn="l"/>
            <a:r>
              <a:rPr lang="zh-CN" altLang="en-US" sz="2400" kern="1200" dirty="0" smtClean="0">
                <a:solidFill>
                  <a:srgbClr val="007D7A"/>
                </a:solidFill>
                <a:latin typeface="Times New Roman" pitchFamily="18" charset="0"/>
                <a:cs typeface="Times New Roman" pitchFamily="18" charset="0"/>
              </a:rPr>
              <a:t>多个并发的</a:t>
            </a:r>
            <a:r>
              <a:rPr lang="en-US" altLang="zh-CN" sz="2400" kern="1200" dirty="0" smtClean="0">
                <a:solidFill>
                  <a:srgbClr val="007D7A"/>
                </a:solidFill>
                <a:latin typeface="Times New Roman" pitchFamily="18" charset="0"/>
                <a:cs typeface="Times New Roman" pitchFamily="18" charset="0"/>
              </a:rPr>
              <a:t>TCP</a:t>
            </a:r>
            <a:r>
              <a:rPr lang="zh-CN" altLang="en-US" sz="2400" kern="1200" dirty="0" smtClean="0">
                <a:solidFill>
                  <a:srgbClr val="007D7A"/>
                </a:solidFill>
                <a:latin typeface="Times New Roman" pitchFamily="18" charset="0"/>
                <a:cs typeface="Times New Roman" pitchFamily="18" charset="0"/>
              </a:rPr>
              <a:t>连接举例</a:t>
            </a:r>
          </a:p>
        </p:txBody>
      </p:sp>
      <p:grpSp>
        <p:nvGrpSpPr>
          <p:cNvPr id="33" name="组合 32"/>
          <p:cNvGrpSpPr/>
          <p:nvPr/>
        </p:nvGrpSpPr>
        <p:grpSpPr>
          <a:xfrm>
            <a:off x="357158" y="1215223"/>
            <a:ext cx="6021412" cy="3412330"/>
            <a:chOff x="122224" y="1031099"/>
            <a:chExt cx="7177896" cy="4041775"/>
          </a:xfrm>
        </p:grpSpPr>
        <p:sp>
          <p:nvSpPr>
            <p:cNvPr id="330754" name="Rectangle 3"/>
            <p:cNvSpPr>
              <a:spLocks noChangeArrowheads="1"/>
            </p:cNvSpPr>
            <p:nvPr/>
          </p:nvSpPr>
          <p:spPr bwMode="auto">
            <a:xfrm>
              <a:off x="719106" y="1729599"/>
              <a:ext cx="1368425" cy="377825"/>
            </a:xfrm>
            <a:prstGeom prst="rect">
              <a:avLst/>
            </a:prstGeom>
            <a:noFill/>
            <a:ln w="9525">
              <a:solidFill>
                <a:schemeClr val="tx1"/>
              </a:solidFill>
              <a:miter lim="800000"/>
              <a:headEnd/>
              <a:tailEnd/>
            </a:ln>
          </p:spPr>
          <p:txBody>
            <a:bodyPr wrap="none" anchor="ctr"/>
            <a:lstStyle/>
            <a:p>
              <a:pPr algn="ctr"/>
              <a:r>
                <a:rPr lang="en-US" altLang="zh-CN" sz="1800" b="0" u="none">
                  <a:solidFill>
                    <a:schemeClr val="accent5">
                      <a:lumMod val="50000"/>
                    </a:schemeClr>
                  </a:solidFill>
                  <a:latin typeface="Arial" charset="0"/>
                  <a:ea typeface="宋体" charset="-122"/>
                </a:rPr>
                <a:t>client</a:t>
              </a:r>
            </a:p>
          </p:txBody>
        </p:sp>
        <p:sp>
          <p:nvSpPr>
            <p:cNvPr id="330755" name="Rectangle 5"/>
            <p:cNvSpPr>
              <a:spLocks noChangeArrowheads="1"/>
            </p:cNvSpPr>
            <p:nvPr/>
          </p:nvSpPr>
          <p:spPr bwMode="auto">
            <a:xfrm>
              <a:off x="380764" y="2171615"/>
              <a:ext cx="2089151" cy="487363"/>
            </a:xfrm>
            <a:prstGeom prst="rect">
              <a:avLst/>
            </a:prstGeom>
            <a:noFill/>
            <a:ln w="9525">
              <a:noFill/>
              <a:miter lim="800000"/>
              <a:headEnd/>
              <a:tailEnd/>
            </a:ln>
          </p:spPr>
          <p:txBody>
            <a:bodyPr wrap="none" anchor="ctr"/>
            <a:lstStyle/>
            <a:p>
              <a:pPr algn="ctr"/>
              <a:r>
                <a:rPr lang="en-US" altLang="zh-CN" sz="1700" u="none" dirty="0">
                  <a:solidFill>
                    <a:schemeClr val="accent5">
                      <a:lumMod val="50000"/>
                    </a:schemeClr>
                  </a:solidFill>
                  <a:latin typeface="Arial" charset="0"/>
                  <a:ea typeface="宋体" charset="-122"/>
                </a:rPr>
                <a:t>198.69.10.1:</a:t>
              </a:r>
              <a:r>
                <a:rPr lang="en-US" altLang="zh-CN" sz="1700" b="0" u="none" dirty="0">
                  <a:solidFill>
                    <a:schemeClr val="accent5">
                      <a:lumMod val="50000"/>
                    </a:schemeClr>
                  </a:solidFill>
                  <a:latin typeface="Arial" charset="0"/>
                  <a:ea typeface="宋体" charset="-122"/>
                </a:rPr>
                <a:t>1500,</a:t>
              </a:r>
            </a:p>
            <a:p>
              <a:pPr algn="ctr"/>
              <a:r>
                <a:rPr lang="en-US" altLang="zh-CN" sz="1700" u="none" dirty="0">
                  <a:solidFill>
                    <a:schemeClr val="accent5">
                      <a:lumMod val="50000"/>
                    </a:schemeClr>
                  </a:solidFill>
                  <a:latin typeface="Arial" charset="0"/>
                  <a:ea typeface="宋体" charset="-122"/>
                </a:rPr>
                <a:t>202.62.226.35:</a:t>
              </a:r>
              <a:r>
                <a:rPr lang="en-US" altLang="zh-CN" sz="1700" b="0" u="none" dirty="0">
                  <a:solidFill>
                    <a:schemeClr val="accent5">
                      <a:lumMod val="50000"/>
                    </a:schemeClr>
                  </a:solidFill>
                  <a:latin typeface="Arial" charset="0"/>
                  <a:ea typeface="宋体" charset="-122"/>
                </a:rPr>
                <a:t>21</a:t>
              </a:r>
            </a:p>
          </p:txBody>
        </p:sp>
        <p:sp>
          <p:nvSpPr>
            <p:cNvPr id="330756" name="Rectangle 6"/>
            <p:cNvSpPr>
              <a:spLocks noChangeArrowheads="1"/>
            </p:cNvSpPr>
            <p:nvPr/>
          </p:nvSpPr>
          <p:spPr bwMode="auto">
            <a:xfrm>
              <a:off x="462858" y="1200329"/>
              <a:ext cx="1828799" cy="249237"/>
            </a:xfrm>
            <a:prstGeom prst="rect">
              <a:avLst/>
            </a:prstGeom>
            <a:noFill/>
            <a:ln w="9525">
              <a:noFill/>
              <a:miter lim="800000"/>
              <a:headEnd/>
              <a:tailEnd/>
            </a:ln>
          </p:spPr>
          <p:txBody>
            <a:bodyPr wrap="none" anchor="ctr"/>
            <a:lstStyle/>
            <a:p>
              <a:pPr algn="ctr"/>
              <a:r>
                <a:rPr lang="zh-CN" altLang="en-US" sz="1800" b="0" u="none" dirty="0">
                  <a:solidFill>
                    <a:srgbClr val="1A3868"/>
                  </a:solidFill>
                </a:rPr>
                <a:t>客户主机</a:t>
              </a:r>
              <a:r>
                <a:rPr lang="en-US" altLang="zh-CN" sz="1800" b="0" u="none" dirty="0">
                  <a:solidFill>
                    <a:srgbClr val="1A3868"/>
                  </a:solidFill>
                </a:rPr>
                <a:t>: 198.69.10.1</a:t>
              </a:r>
            </a:p>
          </p:txBody>
        </p:sp>
        <p:sp>
          <p:nvSpPr>
            <p:cNvPr id="330757" name="Rectangle 7"/>
            <p:cNvSpPr>
              <a:spLocks noChangeArrowheads="1"/>
            </p:cNvSpPr>
            <p:nvPr/>
          </p:nvSpPr>
          <p:spPr bwMode="auto">
            <a:xfrm>
              <a:off x="358744" y="1567674"/>
              <a:ext cx="2157412" cy="1135063"/>
            </a:xfrm>
            <a:prstGeom prst="rect">
              <a:avLst/>
            </a:prstGeom>
            <a:noFill/>
            <a:ln w="9525">
              <a:solidFill>
                <a:schemeClr val="tx1"/>
              </a:solidFill>
              <a:prstDash val="dash"/>
              <a:miter lim="800000"/>
              <a:headEnd/>
              <a:tailEnd/>
            </a:ln>
          </p:spPr>
          <p:txBody>
            <a:bodyPr wrap="none" anchor="ctr"/>
            <a:lstStyle/>
            <a:p>
              <a:pPr algn="ctr"/>
              <a:endParaRPr kumimoji="1" lang="zh-CN" altLang="en-US" sz="2000" u="none">
                <a:solidFill>
                  <a:srgbClr val="0000CC"/>
                </a:solidFill>
                <a:ea typeface="宋体" charset="-122"/>
              </a:endParaRPr>
            </a:p>
          </p:txBody>
        </p:sp>
        <p:sp>
          <p:nvSpPr>
            <p:cNvPr id="330758" name="Rectangle 11"/>
            <p:cNvSpPr>
              <a:spLocks noChangeArrowheads="1"/>
            </p:cNvSpPr>
            <p:nvPr/>
          </p:nvSpPr>
          <p:spPr bwMode="auto">
            <a:xfrm>
              <a:off x="2873269" y="1388287"/>
              <a:ext cx="1081088" cy="161925"/>
            </a:xfrm>
            <a:prstGeom prst="rect">
              <a:avLst/>
            </a:prstGeom>
            <a:noFill/>
            <a:ln w="9525">
              <a:noFill/>
              <a:miter lim="800000"/>
              <a:headEnd/>
              <a:tailEnd/>
            </a:ln>
          </p:spPr>
          <p:txBody>
            <a:bodyPr wrap="none" anchor="ctr"/>
            <a:lstStyle/>
            <a:p>
              <a:pPr algn="ctr"/>
              <a:r>
                <a:rPr lang="zh-CN" altLang="en-US" sz="2000" b="0" u="none" dirty="0">
                  <a:solidFill>
                    <a:srgbClr val="1A3868"/>
                  </a:solidFill>
                </a:rPr>
                <a:t>连接请求</a:t>
              </a:r>
            </a:p>
          </p:txBody>
        </p:sp>
        <p:sp>
          <p:nvSpPr>
            <p:cNvPr id="330759" name="Rectangle 13"/>
            <p:cNvSpPr>
              <a:spLocks noChangeArrowheads="1"/>
            </p:cNvSpPr>
            <p:nvPr/>
          </p:nvSpPr>
          <p:spPr bwMode="auto">
            <a:xfrm>
              <a:off x="2663794" y="1891524"/>
              <a:ext cx="1439862" cy="215900"/>
            </a:xfrm>
            <a:prstGeom prst="rect">
              <a:avLst/>
            </a:prstGeom>
            <a:noFill/>
            <a:ln w="9525">
              <a:noFill/>
              <a:miter lim="800000"/>
              <a:headEnd/>
              <a:tailEnd/>
            </a:ln>
          </p:spPr>
          <p:txBody>
            <a:bodyPr wrap="none" anchor="ctr"/>
            <a:lstStyle/>
            <a:p>
              <a:pPr algn="ctr"/>
              <a:r>
                <a:rPr lang="en-US" altLang="zh-CN" sz="1600" u="none">
                  <a:solidFill>
                    <a:schemeClr val="accent5">
                      <a:lumMod val="50000"/>
                    </a:schemeClr>
                  </a:solidFill>
                  <a:latin typeface="Arial" charset="0"/>
                  <a:ea typeface="宋体" charset="-122"/>
                </a:rPr>
                <a:t>202.62.226.35:</a:t>
              </a:r>
              <a:r>
                <a:rPr lang="en-US" altLang="zh-CN" sz="1600" b="0" u="none">
                  <a:solidFill>
                    <a:schemeClr val="accent5">
                      <a:lumMod val="50000"/>
                    </a:schemeClr>
                  </a:solidFill>
                  <a:latin typeface="Arial" charset="0"/>
                  <a:ea typeface="宋体" charset="-122"/>
                </a:rPr>
                <a:t>21</a:t>
              </a:r>
            </a:p>
          </p:txBody>
        </p:sp>
        <p:sp>
          <p:nvSpPr>
            <p:cNvPr id="330760" name="Rectangle 15"/>
            <p:cNvSpPr>
              <a:spLocks noChangeArrowheads="1"/>
            </p:cNvSpPr>
            <p:nvPr/>
          </p:nvSpPr>
          <p:spPr bwMode="auto">
            <a:xfrm>
              <a:off x="719106" y="3188512"/>
              <a:ext cx="1368425" cy="377825"/>
            </a:xfrm>
            <a:prstGeom prst="rect">
              <a:avLst/>
            </a:prstGeom>
            <a:noFill/>
            <a:ln w="9525">
              <a:solidFill>
                <a:schemeClr val="tx1"/>
              </a:solidFill>
              <a:miter lim="800000"/>
              <a:headEnd/>
              <a:tailEnd/>
            </a:ln>
          </p:spPr>
          <p:txBody>
            <a:bodyPr wrap="none" anchor="ctr"/>
            <a:lstStyle/>
            <a:p>
              <a:pPr algn="ctr"/>
              <a:r>
                <a:rPr lang="en-US" altLang="zh-CN" sz="1800" b="0" u="none">
                  <a:solidFill>
                    <a:schemeClr val="accent5">
                      <a:lumMod val="50000"/>
                    </a:schemeClr>
                  </a:solidFill>
                  <a:latin typeface="Arial" charset="0"/>
                  <a:ea typeface="宋体" charset="-122"/>
                </a:rPr>
                <a:t>client</a:t>
              </a:r>
            </a:p>
          </p:txBody>
        </p:sp>
        <p:sp>
          <p:nvSpPr>
            <p:cNvPr id="330761" name="Rectangle 18"/>
            <p:cNvSpPr>
              <a:spLocks noChangeArrowheads="1"/>
            </p:cNvSpPr>
            <p:nvPr/>
          </p:nvSpPr>
          <p:spPr bwMode="auto">
            <a:xfrm>
              <a:off x="358744" y="3674287"/>
              <a:ext cx="2089150" cy="487362"/>
            </a:xfrm>
            <a:prstGeom prst="rect">
              <a:avLst/>
            </a:prstGeom>
            <a:noFill/>
            <a:ln w="9525">
              <a:noFill/>
              <a:miter lim="800000"/>
              <a:headEnd/>
              <a:tailEnd/>
            </a:ln>
          </p:spPr>
          <p:txBody>
            <a:bodyPr wrap="none" anchor="ctr"/>
            <a:lstStyle/>
            <a:p>
              <a:pPr algn="ctr"/>
              <a:r>
                <a:rPr lang="en-US" altLang="zh-CN" sz="1700" u="none">
                  <a:solidFill>
                    <a:schemeClr val="accent5">
                      <a:lumMod val="50000"/>
                    </a:schemeClr>
                  </a:solidFill>
                  <a:latin typeface="Arial" charset="0"/>
                  <a:ea typeface="宋体" charset="-122"/>
                </a:rPr>
                <a:t>198.69.10.2:</a:t>
              </a:r>
              <a:r>
                <a:rPr lang="en-US" altLang="zh-CN" sz="1700" b="0" u="none">
                  <a:solidFill>
                    <a:schemeClr val="accent5">
                      <a:lumMod val="50000"/>
                    </a:schemeClr>
                  </a:solidFill>
                  <a:latin typeface="Arial" charset="0"/>
                  <a:ea typeface="宋体" charset="-122"/>
                </a:rPr>
                <a:t>1500,</a:t>
              </a:r>
            </a:p>
            <a:p>
              <a:pPr algn="ctr"/>
              <a:r>
                <a:rPr lang="en-US" altLang="zh-CN" sz="1700" u="none">
                  <a:solidFill>
                    <a:schemeClr val="accent5">
                      <a:lumMod val="50000"/>
                    </a:schemeClr>
                  </a:solidFill>
                  <a:latin typeface="Arial" charset="0"/>
                  <a:ea typeface="宋体" charset="-122"/>
                </a:rPr>
                <a:t>202.62.226.35:</a:t>
              </a:r>
              <a:r>
                <a:rPr lang="en-US" altLang="zh-CN" sz="1700" b="0" u="none">
                  <a:solidFill>
                    <a:schemeClr val="accent5">
                      <a:lumMod val="50000"/>
                    </a:schemeClr>
                  </a:solidFill>
                  <a:latin typeface="Arial" charset="0"/>
                  <a:ea typeface="宋体" charset="-122"/>
                </a:rPr>
                <a:t>21</a:t>
              </a:r>
            </a:p>
          </p:txBody>
        </p:sp>
        <p:sp>
          <p:nvSpPr>
            <p:cNvPr id="330762" name="Rectangle 19"/>
            <p:cNvSpPr>
              <a:spLocks noChangeArrowheads="1"/>
            </p:cNvSpPr>
            <p:nvPr/>
          </p:nvSpPr>
          <p:spPr bwMode="auto">
            <a:xfrm>
              <a:off x="122224" y="4482321"/>
              <a:ext cx="2520950" cy="161925"/>
            </a:xfrm>
            <a:prstGeom prst="rect">
              <a:avLst/>
            </a:prstGeom>
            <a:noFill/>
            <a:ln w="9525">
              <a:noFill/>
              <a:miter lim="800000"/>
              <a:headEnd/>
              <a:tailEnd/>
            </a:ln>
          </p:spPr>
          <p:txBody>
            <a:bodyPr wrap="none" anchor="ctr"/>
            <a:lstStyle/>
            <a:p>
              <a:pPr algn="ctr"/>
              <a:r>
                <a:rPr lang="zh-CN" altLang="en-US" sz="1800" b="0" u="none">
                  <a:solidFill>
                    <a:srgbClr val="1A3868"/>
                  </a:solidFill>
                </a:rPr>
                <a:t>客户主机</a:t>
              </a:r>
              <a:r>
                <a:rPr lang="en-US" altLang="zh-CN" sz="1800" b="0" u="none">
                  <a:solidFill>
                    <a:srgbClr val="1A3868"/>
                  </a:solidFill>
                </a:rPr>
                <a:t>: 198.69.10.2</a:t>
              </a:r>
            </a:p>
          </p:txBody>
        </p:sp>
        <p:sp>
          <p:nvSpPr>
            <p:cNvPr id="330763" name="Rectangle 20"/>
            <p:cNvSpPr>
              <a:spLocks noChangeArrowheads="1"/>
            </p:cNvSpPr>
            <p:nvPr/>
          </p:nvSpPr>
          <p:spPr bwMode="auto">
            <a:xfrm>
              <a:off x="306356" y="3090087"/>
              <a:ext cx="2209800" cy="1200150"/>
            </a:xfrm>
            <a:prstGeom prst="rect">
              <a:avLst/>
            </a:prstGeom>
            <a:noFill/>
            <a:ln w="9525">
              <a:solidFill>
                <a:schemeClr val="tx1"/>
              </a:solidFill>
              <a:prstDash val="dash"/>
              <a:miter lim="800000"/>
              <a:headEnd/>
              <a:tailEnd/>
            </a:ln>
          </p:spPr>
          <p:txBody>
            <a:bodyPr wrap="none" anchor="ctr"/>
            <a:lstStyle/>
            <a:p>
              <a:pPr algn="ctr"/>
              <a:endParaRPr kumimoji="1" lang="zh-CN" altLang="en-US" sz="2000" u="none">
                <a:solidFill>
                  <a:srgbClr val="0000CC"/>
                </a:solidFill>
                <a:ea typeface="宋体" charset="-122"/>
              </a:endParaRPr>
            </a:p>
          </p:txBody>
        </p:sp>
        <p:sp>
          <p:nvSpPr>
            <p:cNvPr id="330764" name="Rectangle 24"/>
            <p:cNvSpPr>
              <a:spLocks noChangeArrowheads="1"/>
            </p:cNvSpPr>
            <p:nvPr/>
          </p:nvSpPr>
          <p:spPr bwMode="auto">
            <a:xfrm>
              <a:off x="2735231" y="3350437"/>
              <a:ext cx="1081088" cy="161925"/>
            </a:xfrm>
            <a:prstGeom prst="rect">
              <a:avLst/>
            </a:prstGeom>
            <a:noFill/>
            <a:ln w="9525">
              <a:noFill/>
              <a:miter lim="800000"/>
              <a:headEnd/>
              <a:tailEnd/>
            </a:ln>
          </p:spPr>
          <p:txBody>
            <a:bodyPr wrap="none" anchor="ctr"/>
            <a:lstStyle/>
            <a:p>
              <a:pPr algn="ctr"/>
              <a:r>
                <a:rPr lang="zh-CN" altLang="en-US" sz="2000" b="0" u="none" dirty="0">
                  <a:solidFill>
                    <a:srgbClr val="1A3868"/>
                  </a:solidFill>
                </a:rPr>
                <a:t>建立连接</a:t>
              </a:r>
            </a:p>
          </p:txBody>
        </p:sp>
        <p:sp>
          <p:nvSpPr>
            <p:cNvPr id="330765" name="Rectangle 29"/>
            <p:cNvSpPr>
              <a:spLocks noChangeArrowheads="1"/>
            </p:cNvSpPr>
            <p:nvPr/>
          </p:nvSpPr>
          <p:spPr bwMode="auto">
            <a:xfrm>
              <a:off x="4183031" y="1031099"/>
              <a:ext cx="2590800" cy="4041775"/>
            </a:xfrm>
            <a:prstGeom prst="rect">
              <a:avLst/>
            </a:prstGeom>
            <a:noFill/>
            <a:ln w="9525" algn="ctr">
              <a:solidFill>
                <a:schemeClr val="tx1"/>
              </a:solidFill>
              <a:prstDash val="dash"/>
              <a:miter lim="800000"/>
              <a:headEnd/>
              <a:tailEnd/>
            </a:ln>
          </p:spPr>
          <p:txBody>
            <a:bodyPr wrap="none" lIns="90000" tIns="46800" rIns="90000" bIns="46800" anchor="ctr"/>
            <a:lstStyle/>
            <a:p>
              <a:pPr algn="ctr"/>
              <a:endParaRPr lang="en-US" altLang="zh-CN" sz="1800" b="0" u="none">
                <a:solidFill>
                  <a:srgbClr val="0000CC"/>
                </a:solidFill>
                <a:latin typeface="Arial" charset="0"/>
                <a:ea typeface="宋体" charset="-122"/>
              </a:endParaRPr>
            </a:p>
          </p:txBody>
        </p:sp>
        <p:sp>
          <p:nvSpPr>
            <p:cNvPr id="330766" name="Rectangle 30"/>
            <p:cNvSpPr>
              <a:spLocks noChangeArrowheads="1"/>
            </p:cNvSpPr>
            <p:nvPr/>
          </p:nvSpPr>
          <p:spPr bwMode="auto">
            <a:xfrm>
              <a:off x="4535456" y="3836212"/>
              <a:ext cx="1655763" cy="485775"/>
            </a:xfrm>
            <a:prstGeom prst="rect">
              <a:avLst/>
            </a:prstGeom>
            <a:noFill/>
            <a:ln w="9525" algn="ctr">
              <a:solidFill>
                <a:schemeClr val="tx1"/>
              </a:solidFill>
              <a:miter lim="800000"/>
              <a:headEnd/>
              <a:tailEnd/>
            </a:ln>
          </p:spPr>
          <p:txBody>
            <a:bodyPr wrap="none" lIns="90000" tIns="46800" rIns="90000" bIns="46800" anchor="ctr"/>
            <a:lstStyle/>
            <a:p>
              <a:pPr algn="ctr"/>
              <a:r>
                <a:rPr lang="en-US" altLang="zh-CN" sz="1800" b="0" u="none">
                  <a:solidFill>
                    <a:schemeClr val="accent5">
                      <a:lumMod val="50000"/>
                    </a:schemeClr>
                  </a:solidFill>
                  <a:latin typeface="Arial" charset="0"/>
                  <a:ea typeface="宋体" charset="-122"/>
                </a:rPr>
                <a:t>child2</a:t>
              </a:r>
            </a:p>
          </p:txBody>
        </p:sp>
        <p:sp>
          <p:nvSpPr>
            <p:cNvPr id="330767" name="Rectangle 31"/>
            <p:cNvSpPr>
              <a:spLocks noChangeArrowheads="1"/>
            </p:cNvSpPr>
            <p:nvPr/>
          </p:nvSpPr>
          <p:spPr bwMode="auto">
            <a:xfrm>
              <a:off x="4535456" y="2485249"/>
              <a:ext cx="1655763" cy="485775"/>
            </a:xfrm>
            <a:prstGeom prst="rect">
              <a:avLst/>
            </a:prstGeom>
            <a:noFill/>
            <a:ln w="9525" algn="ctr">
              <a:solidFill>
                <a:schemeClr val="tx1"/>
              </a:solidFill>
              <a:miter lim="800000"/>
              <a:headEnd/>
              <a:tailEnd/>
            </a:ln>
          </p:spPr>
          <p:txBody>
            <a:bodyPr wrap="none" lIns="90000" tIns="46800" rIns="90000" bIns="46800" anchor="ctr"/>
            <a:lstStyle/>
            <a:p>
              <a:pPr algn="ctr"/>
              <a:r>
                <a:rPr lang="en-US" altLang="zh-CN" sz="1800" b="0" u="none">
                  <a:solidFill>
                    <a:schemeClr val="accent5">
                      <a:lumMod val="50000"/>
                    </a:schemeClr>
                  </a:solidFill>
                  <a:latin typeface="Arial" charset="0"/>
                  <a:ea typeface="宋体" charset="-122"/>
                </a:rPr>
                <a:t>child1</a:t>
              </a:r>
            </a:p>
          </p:txBody>
        </p:sp>
        <p:sp>
          <p:nvSpPr>
            <p:cNvPr id="330768" name="Rectangle 32"/>
            <p:cNvSpPr>
              <a:spLocks noChangeArrowheads="1"/>
            </p:cNvSpPr>
            <p:nvPr/>
          </p:nvSpPr>
          <p:spPr bwMode="auto">
            <a:xfrm>
              <a:off x="4462431" y="1189849"/>
              <a:ext cx="1655763" cy="485775"/>
            </a:xfrm>
            <a:prstGeom prst="rect">
              <a:avLst/>
            </a:prstGeom>
            <a:noFill/>
            <a:ln w="9525" algn="ctr">
              <a:solidFill>
                <a:schemeClr val="tx1"/>
              </a:solidFill>
              <a:miter lim="800000"/>
              <a:headEnd/>
              <a:tailEnd/>
            </a:ln>
          </p:spPr>
          <p:txBody>
            <a:bodyPr wrap="none" lIns="90000" tIns="46800" rIns="90000" bIns="46800" anchor="ctr"/>
            <a:lstStyle/>
            <a:p>
              <a:pPr algn="ctr"/>
              <a:r>
                <a:rPr lang="en-US" altLang="zh-CN" sz="1800" b="0" u="none">
                  <a:solidFill>
                    <a:schemeClr val="accent5">
                      <a:lumMod val="50000"/>
                    </a:schemeClr>
                  </a:solidFill>
                  <a:latin typeface="Arial" charset="0"/>
                  <a:ea typeface="宋体" charset="-122"/>
                </a:rPr>
                <a:t>server</a:t>
              </a:r>
            </a:p>
          </p:txBody>
        </p:sp>
        <p:sp>
          <p:nvSpPr>
            <p:cNvPr id="330769" name="Rectangle 33"/>
            <p:cNvSpPr>
              <a:spLocks noChangeArrowheads="1"/>
            </p:cNvSpPr>
            <p:nvPr/>
          </p:nvSpPr>
          <p:spPr bwMode="auto">
            <a:xfrm>
              <a:off x="4564031" y="1774049"/>
              <a:ext cx="1511300" cy="377825"/>
            </a:xfrm>
            <a:prstGeom prst="rect">
              <a:avLst/>
            </a:prstGeom>
            <a:noFill/>
            <a:ln w="9525" algn="ctr">
              <a:noFill/>
              <a:miter lim="800000"/>
              <a:headEnd/>
              <a:tailEnd/>
            </a:ln>
          </p:spPr>
          <p:txBody>
            <a:bodyPr wrap="none" lIns="90000" tIns="46800" rIns="90000" bIns="46800" anchor="ctr"/>
            <a:lstStyle/>
            <a:p>
              <a:pPr algn="ctr"/>
              <a:r>
                <a:rPr lang="en-US" altLang="zh-CN" sz="1800" b="0" u="none">
                  <a:solidFill>
                    <a:schemeClr val="accent5">
                      <a:lumMod val="50000"/>
                    </a:schemeClr>
                  </a:solidFill>
                  <a:latin typeface="Arial" charset="0"/>
                  <a:ea typeface="宋体" charset="-122"/>
                </a:rPr>
                <a:t>*.21,*.*</a:t>
              </a:r>
            </a:p>
          </p:txBody>
        </p:sp>
        <p:sp>
          <p:nvSpPr>
            <p:cNvPr id="330770" name="Rectangle 34"/>
            <p:cNvSpPr>
              <a:spLocks noChangeArrowheads="1"/>
            </p:cNvSpPr>
            <p:nvPr/>
          </p:nvSpPr>
          <p:spPr bwMode="auto">
            <a:xfrm>
              <a:off x="4317969" y="3132949"/>
              <a:ext cx="2089150" cy="595313"/>
            </a:xfrm>
            <a:prstGeom prst="rect">
              <a:avLst/>
            </a:prstGeom>
            <a:noFill/>
            <a:ln w="9525" algn="ctr">
              <a:noFill/>
              <a:miter lim="800000"/>
              <a:headEnd/>
              <a:tailEnd/>
            </a:ln>
          </p:spPr>
          <p:txBody>
            <a:bodyPr wrap="none" lIns="90000" tIns="46800" rIns="90000" bIns="46800" anchor="ctr"/>
            <a:lstStyle/>
            <a:p>
              <a:pPr algn="ctr"/>
              <a:r>
                <a:rPr lang="en-US" altLang="zh-CN" sz="1700" u="none" dirty="0" smtClean="0">
                  <a:solidFill>
                    <a:schemeClr val="accent5">
                      <a:lumMod val="50000"/>
                    </a:schemeClr>
                  </a:solidFill>
                  <a:latin typeface="Arial" charset="0"/>
                  <a:ea typeface="宋体" charset="-122"/>
                </a:rPr>
                <a:t>202.62.226.35</a:t>
              </a:r>
              <a:r>
                <a:rPr lang="en-US" altLang="zh-CN" sz="1700" u="none" dirty="0" smtClean="0">
                  <a:solidFill>
                    <a:schemeClr val="accent5">
                      <a:lumMod val="50000"/>
                    </a:schemeClr>
                  </a:solidFill>
                  <a:latin typeface="Arial" charset="0"/>
                </a:rPr>
                <a:t>:</a:t>
              </a:r>
              <a:r>
                <a:rPr lang="en-US" altLang="zh-CN" sz="1700" b="0" u="none" dirty="0" smtClean="0">
                  <a:solidFill>
                    <a:schemeClr val="accent5">
                      <a:lumMod val="50000"/>
                    </a:schemeClr>
                  </a:solidFill>
                  <a:latin typeface="Arial" charset="0"/>
                  <a:ea typeface="宋体" charset="-122"/>
                </a:rPr>
                <a:t>20</a:t>
              </a:r>
              <a:endParaRPr lang="en-US" altLang="zh-CN" sz="1700" b="0" u="none" dirty="0">
                <a:solidFill>
                  <a:schemeClr val="accent5">
                    <a:lumMod val="50000"/>
                  </a:schemeClr>
                </a:solidFill>
                <a:latin typeface="Arial" charset="0"/>
                <a:ea typeface="宋体" charset="-122"/>
              </a:endParaRPr>
            </a:p>
            <a:p>
              <a:pPr algn="ctr"/>
              <a:r>
                <a:rPr lang="en-US" altLang="zh-CN" sz="1700" u="none" dirty="0">
                  <a:solidFill>
                    <a:schemeClr val="accent5">
                      <a:lumMod val="50000"/>
                    </a:schemeClr>
                  </a:solidFill>
                  <a:latin typeface="Arial" charset="0"/>
                  <a:ea typeface="宋体" charset="-122"/>
                </a:rPr>
                <a:t>198.69.10.1:</a:t>
              </a:r>
              <a:r>
                <a:rPr lang="en-US" altLang="zh-CN" sz="1700" b="0" u="none" dirty="0">
                  <a:solidFill>
                    <a:schemeClr val="accent5">
                      <a:lumMod val="50000"/>
                    </a:schemeClr>
                  </a:solidFill>
                  <a:latin typeface="Arial" charset="0"/>
                  <a:ea typeface="宋体" charset="-122"/>
                </a:rPr>
                <a:t>1500</a:t>
              </a:r>
            </a:p>
          </p:txBody>
        </p:sp>
        <p:sp>
          <p:nvSpPr>
            <p:cNvPr id="330771" name="Rectangle 35"/>
            <p:cNvSpPr>
              <a:spLocks noChangeArrowheads="1"/>
            </p:cNvSpPr>
            <p:nvPr/>
          </p:nvSpPr>
          <p:spPr bwMode="auto">
            <a:xfrm>
              <a:off x="4390994" y="4379137"/>
              <a:ext cx="2160587" cy="593725"/>
            </a:xfrm>
            <a:prstGeom prst="rect">
              <a:avLst/>
            </a:prstGeom>
            <a:noFill/>
            <a:ln w="9525" algn="ctr">
              <a:noFill/>
              <a:miter lim="800000"/>
              <a:headEnd/>
              <a:tailEnd/>
            </a:ln>
          </p:spPr>
          <p:txBody>
            <a:bodyPr wrap="none" lIns="90000" tIns="46800" rIns="90000" bIns="46800" anchor="ctr"/>
            <a:lstStyle/>
            <a:p>
              <a:pPr algn="ctr"/>
              <a:r>
                <a:rPr lang="en-US" altLang="zh-CN" sz="1700" u="none" dirty="0" smtClean="0">
                  <a:solidFill>
                    <a:schemeClr val="accent5">
                      <a:lumMod val="50000"/>
                    </a:schemeClr>
                  </a:solidFill>
                  <a:latin typeface="Arial" charset="0"/>
                  <a:ea typeface="宋体" charset="-122"/>
                </a:rPr>
                <a:t>202.62.226.35:</a:t>
              </a:r>
              <a:r>
                <a:rPr lang="en-US" altLang="zh-CN" sz="1700" b="0" u="none" dirty="0" smtClean="0">
                  <a:solidFill>
                    <a:schemeClr val="accent5">
                      <a:lumMod val="50000"/>
                    </a:schemeClr>
                  </a:solidFill>
                  <a:latin typeface="Arial" charset="0"/>
                  <a:ea typeface="宋体" charset="-122"/>
                </a:rPr>
                <a:t>20</a:t>
              </a:r>
              <a:endParaRPr lang="en-US" altLang="zh-CN" sz="1700" b="0" u="none" dirty="0">
                <a:solidFill>
                  <a:schemeClr val="accent5">
                    <a:lumMod val="50000"/>
                  </a:schemeClr>
                </a:solidFill>
                <a:latin typeface="Arial" charset="0"/>
                <a:ea typeface="宋体" charset="-122"/>
              </a:endParaRPr>
            </a:p>
            <a:p>
              <a:pPr algn="ctr"/>
              <a:r>
                <a:rPr lang="en-US" altLang="zh-CN" sz="1700" u="none" dirty="0">
                  <a:solidFill>
                    <a:schemeClr val="accent5">
                      <a:lumMod val="50000"/>
                    </a:schemeClr>
                  </a:solidFill>
                  <a:latin typeface="Arial" charset="0"/>
                  <a:ea typeface="宋体" charset="-122"/>
                </a:rPr>
                <a:t>198.69.10.2:</a:t>
              </a:r>
              <a:r>
                <a:rPr lang="en-US" altLang="zh-CN" sz="1700" b="0" u="none" dirty="0">
                  <a:solidFill>
                    <a:schemeClr val="accent5">
                      <a:lumMod val="50000"/>
                    </a:schemeClr>
                  </a:solidFill>
                  <a:latin typeface="Arial" charset="0"/>
                  <a:ea typeface="宋体" charset="-122"/>
                </a:rPr>
                <a:t>1500</a:t>
              </a:r>
            </a:p>
          </p:txBody>
        </p:sp>
        <p:sp>
          <p:nvSpPr>
            <p:cNvPr id="330772" name="Line 36"/>
            <p:cNvSpPr>
              <a:spLocks noChangeShapeType="1"/>
            </p:cNvSpPr>
            <p:nvPr/>
          </p:nvSpPr>
          <p:spPr bwMode="auto">
            <a:xfrm>
              <a:off x="6118194" y="1405749"/>
              <a:ext cx="144462" cy="0"/>
            </a:xfrm>
            <a:prstGeom prst="line">
              <a:avLst/>
            </a:prstGeom>
            <a:noFill/>
            <a:ln w="9525">
              <a:solidFill>
                <a:schemeClr val="tx1"/>
              </a:solidFill>
              <a:round/>
              <a:headEnd/>
              <a:tailEnd/>
            </a:ln>
          </p:spPr>
          <p:txBody>
            <a:bodyPr lIns="90000" tIns="46800" rIns="90000" bIns="46800"/>
            <a:lstStyle/>
            <a:p>
              <a:endParaRPr lang="zh-CN" altLang="en-US"/>
            </a:p>
          </p:txBody>
        </p:sp>
        <p:sp>
          <p:nvSpPr>
            <p:cNvPr id="330773" name="Line 37"/>
            <p:cNvSpPr>
              <a:spLocks noChangeShapeType="1"/>
            </p:cNvSpPr>
            <p:nvPr/>
          </p:nvSpPr>
          <p:spPr bwMode="auto">
            <a:xfrm>
              <a:off x="6262656" y="1405749"/>
              <a:ext cx="0" cy="1349375"/>
            </a:xfrm>
            <a:prstGeom prst="line">
              <a:avLst/>
            </a:prstGeom>
            <a:noFill/>
            <a:ln w="9525">
              <a:solidFill>
                <a:schemeClr val="tx1"/>
              </a:solidFill>
              <a:round/>
              <a:headEnd/>
              <a:tailEnd/>
            </a:ln>
          </p:spPr>
          <p:txBody>
            <a:bodyPr lIns="90000" tIns="46800" rIns="90000" bIns="46800"/>
            <a:lstStyle/>
            <a:p>
              <a:endParaRPr lang="zh-CN" altLang="en-US"/>
            </a:p>
          </p:txBody>
        </p:sp>
        <p:sp>
          <p:nvSpPr>
            <p:cNvPr id="330774" name="Line 38"/>
            <p:cNvSpPr>
              <a:spLocks noChangeShapeType="1"/>
            </p:cNvSpPr>
            <p:nvPr/>
          </p:nvSpPr>
          <p:spPr bwMode="auto">
            <a:xfrm flipH="1">
              <a:off x="6191219" y="2755124"/>
              <a:ext cx="71437" cy="0"/>
            </a:xfrm>
            <a:prstGeom prst="line">
              <a:avLst/>
            </a:prstGeom>
            <a:noFill/>
            <a:ln w="9525">
              <a:solidFill>
                <a:schemeClr val="tx1"/>
              </a:solidFill>
              <a:round/>
              <a:headEnd/>
              <a:tailEnd type="triangle" w="med" len="med"/>
            </a:ln>
          </p:spPr>
          <p:txBody>
            <a:bodyPr lIns="90000" tIns="46800" rIns="90000" bIns="46800"/>
            <a:lstStyle/>
            <a:p>
              <a:endParaRPr lang="zh-CN" altLang="en-US"/>
            </a:p>
          </p:txBody>
        </p:sp>
        <p:sp>
          <p:nvSpPr>
            <p:cNvPr id="330775" name="Line 39"/>
            <p:cNvSpPr>
              <a:spLocks noChangeShapeType="1"/>
            </p:cNvSpPr>
            <p:nvPr/>
          </p:nvSpPr>
          <p:spPr bwMode="auto">
            <a:xfrm>
              <a:off x="6118194" y="1296212"/>
              <a:ext cx="504825" cy="0"/>
            </a:xfrm>
            <a:prstGeom prst="line">
              <a:avLst/>
            </a:prstGeom>
            <a:noFill/>
            <a:ln w="9525">
              <a:solidFill>
                <a:schemeClr val="tx1"/>
              </a:solidFill>
              <a:round/>
              <a:headEnd/>
              <a:tailEnd/>
            </a:ln>
          </p:spPr>
          <p:txBody>
            <a:bodyPr lIns="90000" tIns="46800" rIns="90000" bIns="46800"/>
            <a:lstStyle/>
            <a:p>
              <a:endParaRPr lang="zh-CN" altLang="en-US"/>
            </a:p>
          </p:txBody>
        </p:sp>
        <p:sp>
          <p:nvSpPr>
            <p:cNvPr id="330776" name="Line 40"/>
            <p:cNvSpPr>
              <a:spLocks noChangeShapeType="1"/>
            </p:cNvSpPr>
            <p:nvPr/>
          </p:nvSpPr>
          <p:spPr bwMode="auto">
            <a:xfrm>
              <a:off x="6623019" y="1296212"/>
              <a:ext cx="0" cy="2863850"/>
            </a:xfrm>
            <a:prstGeom prst="line">
              <a:avLst/>
            </a:prstGeom>
            <a:noFill/>
            <a:ln w="9525">
              <a:solidFill>
                <a:schemeClr val="tx1"/>
              </a:solidFill>
              <a:round/>
              <a:headEnd/>
              <a:tailEnd/>
            </a:ln>
          </p:spPr>
          <p:txBody>
            <a:bodyPr lIns="90000" tIns="46800" rIns="90000" bIns="46800"/>
            <a:lstStyle/>
            <a:p>
              <a:endParaRPr lang="zh-CN" altLang="en-US"/>
            </a:p>
          </p:txBody>
        </p:sp>
        <p:sp>
          <p:nvSpPr>
            <p:cNvPr id="330777" name="Line 41"/>
            <p:cNvSpPr>
              <a:spLocks noChangeShapeType="1"/>
            </p:cNvSpPr>
            <p:nvPr/>
          </p:nvSpPr>
          <p:spPr bwMode="auto">
            <a:xfrm flipH="1">
              <a:off x="6191219" y="4160062"/>
              <a:ext cx="431800" cy="0"/>
            </a:xfrm>
            <a:prstGeom prst="line">
              <a:avLst/>
            </a:prstGeom>
            <a:noFill/>
            <a:ln w="9525">
              <a:solidFill>
                <a:schemeClr val="tx1"/>
              </a:solidFill>
              <a:round/>
              <a:headEnd/>
              <a:tailEnd type="triangle" w="med" len="med"/>
            </a:ln>
          </p:spPr>
          <p:txBody>
            <a:bodyPr lIns="90000" tIns="46800" rIns="90000" bIns="46800"/>
            <a:lstStyle/>
            <a:p>
              <a:endParaRPr lang="zh-CN" altLang="en-US"/>
            </a:p>
          </p:txBody>
        </p:sp>
        <p:sp>
          <p:nvSpPr>
            <p:cNvPr id="330778" name="Rectangle 43"/>
            <p:cNvSpPr>
              <a:spLocks noChangeArrowheads="1"/>
            </p:cNvSpPr>
            <p:nvPr/>
          </p:nvSpPr>
          <p:spPr bwMode="auto">
            <a:xfrm>
              <a:off x="5487211" y="1982657"/>
              <a:ext cx="608157" cy="402291"/>
            </a:xfrm>
            <a:prstGeom prst="rect">
              <a:avLst/>
            </a:prstGeom>
            <a:noFill/>
            <a:ln w="9525">
              <a:noFill/>
              <a:miter lim="800000"/>
              <a:headEnd/>
              <a:tailEnd/>
            </a:ln>
          </p:spPr>
          <p:txBody>
            <a:bodyPr wrap="none" lIns="90000" tIns="46800" rIns="90000" bIns="46800">
              <a:spAutoFit/>
            </a:bodyPr>
            <a:lstStyle/>
            <a:p>
              <a:r>
                <a:rPr lang="en-US" altLang="zh-CN" sz="2000" b="0" u="none" dirty="0">
                  <a:solidFill>
                    <a:srgbClr val="C00000"/>
                  </a:solidFill>
                  <a:ea typeface="+mn-ea"/>
                </a:rPr>
                <a:t>fork</a:t>
              </a:r>
            </a:p>
          </p:txBody>
        </p:sp>
        <p:sp>
          <p:nvSpPr>
            <p:cNvPr id="330779" name="Rectangle 44"/>
            <p:cNvSpPr>
              <a:spLocks noChangeArrowheads="1"/>
            </p:cNvSpPr>
            <p:nvPr/>
          </p:nvSpPr>
          <p:spPr bwMode="auto">
            <a:xfrm>
              <a:off x="6621431" y="3146488"/>
              <a:ext cx="678689" cy="402291"/>
            </a:xfrm>
            <a:prstGeom prst="rect">
              <a:avLst/>
            </a:prstGeom>
            <a:noFill/>
            <a:ln w="9525">
              <a:noFill/>
              <a:miter lim="800000"/>
              <a:headEnd/>
              <a:tailEnd/>
            </a:ln>
          </p:spPr>
          <p:txBody>
            <a:bodyPr wrap="none" lIns="90000" tIns="46800" rIns="90000" bIns="46800">
              <a:spAutoFit/>
            </a:bodyPr>
            <a:lstStyle/>
            <a:p>
              <a:r>
                <a:rPr lang="en-US" altLang="zh-CN" sz="2000" b="0" u="none" dirty="0">
                  <a:solidFill>
                    <a:srgbClr val="C00000"/>
                  </a:solidFill>
                  <a:ea typeface="+mn-ea"/>
                </a:rPr>
                <a:t>fork</a:t>
              </a:r>
              <a:r>
                <a:rPr lang="en-US" altLang="zh-CN" sz="2000" u="none" dirty="0">
                  <a:solidFill>
                    <a:srgbClr val="0000CC"/>
                  </a:solidFill>
                  <a:latin typeface="Arial" charset="0"/>
                  <a:ea typeface="宋体" charset="-122"/>
                </a:rPr>
                <a:t> </a:t>
              </a:r>
            </a:p>
          </p:txBody>
        </p:sp>
        <p:sp>
          <p:nvSpPr>
            <p:cNvPr id="330780" name="Line 45"/>
            <p:cNvSpPr>
              <a:spLocks noChangeShapeType="1"/>
            </p:cNvSpPr>
            <p:nvPr/>
          </p:nvSpPr>
          <p:spPr bwMode="auto">
            <a:xfrm>
              <a:off x="2211356" y="1993124"/>
              <a:ext cx="2181225" cy="815975"/>
            </a:xfrm>
            <a:prstGeom prst="line">
              <a:avLst/>
            </a:prstGeom>
            <a:noFill/>
            <a:ln w="9525">
              <a:solidFill>
                <a:schemeClr val="tx1"/>
              </a:solidFill>
              <a:round/>
              <a:headEnd/>
              <a:tailEnd type="triangle" w="med" len="med"/>
            </a:ln>
          </p:spPr>
          <p:txBody>
            <a:bodyPr lIns="90000" tIns="46800" rIns="90000" bIns="46800"/>
            <a:lstStyle/>
            <a:p>
              <a:endParaRPr lang="zh-CN" altLang="en-US"/>
            </a:p>
          </p:txBody>
        </p:sp>
        <p:sp>
          <p:nvSpPr>
            <p:cNvPr id="330781" name="Line 46"/>
            <p:cNvSpPr>
              <a:spLocks noChangeShapeType="1"/>
            </p:cNvSpPr>
            <p:nvPr/>
          </p:nvSpPr>
          <p:spPr bwMode="auto">
            <a:xfrm>
              <a:off x="2211356" y="3423462"/>
              <a:ext cx="2181225" cy="792162"/>
            </a:xfrm>
            <a:prstGeom prst="line">
              <a:avLst/>
            </a:prstGeom>
            <a:noFill/>
            <a:ln w="9525">
              <a:solidFill>
                <a:schemeClr val="tx1"/>
              </a:solidFill>
              <a:round/>
              <a:headEnd/>
              <a:tailEnd type="triangle" w="med" len="med"/>
            </a:ln>
          </p:spPr>
          <p:txBody>
            <a:bodyPr lIns="90000" tIns="46800" rIns="90000" bIns="46800"/>
            <a:lstStyle/>
            <a:p>
              <a:endParaRPr lang="zh-CN" altLang="en-US"/>
            </a:p>
          </p:txBody>
        </p:sp>
        <p:sp>
          <p:nvSpPr>
            <p:cNvPr id="330782" name="Line 47"/>
            <p:cNvSpPr>
              <a:spLocks noChangeShapeType="1"/>
            </p:cNvSpPr>
            <p:nvPr/>
          </p:nvSpPr>
          <p:spPr bwMode="auto">
            <a:xfrm flipV="1">
              <a:off x="2231994" y="1620062"/>
              <a:ext cx="2160587" cy="1646237"/>
            </a:xfrm>
            <a:prstGeom prst="line">
              <a:avLst/>
            </a:prstGeom>
            <a:noFill/>
            <a:ln w="9525">
              <a:solidFill>
                <a:schemeClr val="tx1"/>
              </a:solidFill>
              <a:prstDash val="dash"/>
              <a:round/>
              <a:headEnd/>
              <a:tailEnd type="triangle" w="med" len="med"/>
            </a:ln>
          </p:spPr>
          <p:txBody>
            <a:bodyPr lIns="90000" tIns="46800" rIns="90000" bIns="46800"/>
            <a:lstStyle/>
            <a:p>
              <a:endParaRPr lang="zh-CN" altLang="en-US"/>
            </a:p>
          </p:txBody>
        </p:sp>
        <p:sp>
          <p:nvSpPr>
            <p:cNvPr id="330783" name="Line 48"/>
            <p:cNvSpPr>
              <a:spLocks noChangeShapeType="1"/>
            </p:cNvSpPr>
            <p:nvPr/>
          </p:nvSpPr>
          <p:spPr bwMode="auto">
            <a:xfrm flipV="1">
              <a:off x="2211356" y="1513699"/>
              <a:ext cx="2181225" cy="307975"/>
            </a:xfrm>
            <a:prstGeom prst="line">
              <a:avLst/>
            </a:prstGeom>
            <a:noFill/>
            <a:ln w="9525">
              <a:solidFill>
                <a:schemeClr val="tx1"/>
              </a:solidFill>
              <a:prstDash val="dash"/>
              <a:round/>
              <a:headEnd/>
              <a:tailEnd type="triangle" w="med" len="med"/>
            </a:ln>
          </p:spPr>
          <p:txBody>
            <a:bodyPr lIns="90000" tIns="46800" rIns="90000" bIns="46800"/>
            <a:lstStyle/>
            <a:p>
              <a:endParaRPr lang="zh-CN" altLang="en-US"/>
            </a:p>
          </p:txBody>
        </p:sp>
      </p:gr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1" name="标题 1"/>
          <p:cNvSpPr>
            <a:spLocks noGrp="1"/>
          </p:cNvSpPr>
          <p:nvPr>
            <p:ph type="title" idx="4294967295"/>
          </p:nvPr>
        </p:nvSpPr>
        <p:spPr>
          <a:xfrm>
            <a:off x="428641" y="715162"/>
            <a:ext cx="6429375" cy="857250"/>
          </a:xfrm>
        </p:spPr>
        <p:txBody>
          <a:bodyPr/>
          <a:lstStyle/>
          <a:p>
            <a:pPr algn="l"/>
            <a:r>
              <a:rPr lang="en-US" altLang="zh-CN" sz="2000" kern="1200" dirty="0" smtClean="0">
                <a:solidFill>
                  <a:srgbClr val="1A3868"/>
                </a:solidFill>
                <a:latin typeface="Times New Roman" pitchFamily="18" charset="0"/>
                <a:ea typeface="微软雅黑" pitchFamily="34" charset="-122"/>
                <a:cs typeface="Times New Roman" pitchFamily="18" charset="0"/>
              </a:rPr>
              <a:t>5. </a:t>
            </a:r>
            <a:r>
              <a:rPr lang="zh-CN" altLang="en-US" sz="2000" b="0" kern="1200" dirty="0" smtClean="0">
                <a:solidFill>
                  <a:srgbClr val="1A3868"/>
                </a:solidFill>
                <a:latin typeface="Times New Roman" pitchFamily="18" charset="0"/>
                <a:ea typeface="微软雅黑" pitchFamily="34" charset="-122"/>
                <a:cs typeface="Times New Roman" pitchFamily="18" charset="0"/>
              </a:rPr>
              <a:t>支持可靠传输服务</a:t>
            </a:r>
          </a:p>
        </p:txBody>
      </p:sp>
      <p:sp>
        <p:nvSpPr>
          <p:cNvPr id="332802" name="内容占位符 2"/>
          <p:cNvSpPr>
            <a:spLocks noGrp="1"/>
          </p:cNvSpPr>
          <p:nvPr>
            <p:ph idx="4294967295"/>
          </p:nvPr>
        </p:nvSpPr>
        <p:spPr>
          <a:xfrm>
            <a:off x="428596" y="1358098"/>
            <a:ext cx="5286380" cy="3253595"/>
          </a:xfrm>
        </p:spPr>
        <p:txBody>
          <a:bodyPr/>
          <a:lstStyle/>
          <a:p>
            <a:pPr marL="268288" indent="-268288">
              <a:lnSpc>
                <a:spcPct val="120000"/>
              </a:lnSpc>
              <a:spcBef>
                <a:spcPts val="0"/>
              </a:spcBef>
              <a:spcAft>
                <a:spcPts val="600"/>
              </a:spcAft>
            </a:pPr>
            <a:r>
              <a:rPr lang="en-US" altLang="zh-CN" sz="2000" kern="1200" dirty="0" smtClean="0">
                <a:solidFill>
                  <a:srgbClr val="1A3868"/>
                </a:solidFill>
                <a:latin typeface="Times New Roman" pitchFamily="18" charset="0"/>
                <a:ea typeface="微软雅黑" pitchFamily="34" charset="-122"/>
                <a:cs typeface="Times New Roman" pitchFamily="18" charset="0"/>
              </a:rPr>
              <a:t>TCP</a:t>
            </a:r>
            <a:r>
              <a:rPr lang="zh-CN" altLang="en-US" sz="2000" kern="1200" dirty="0" smtClean="0">
                <a:solidFill>
                  <a:srgbClr val="1A3868"/>
                </a:solidFill>
                <a:latin typeface="Times New Roman" pitchFamily="18" charset="0"/>
                <a:ea typeface="微软雅黑" pitchFamily="34" charset="-122"/>
                <a:cs typeface="Times New Roman" pitchFamily="18" charset="0"/>
              </a:rPr>
              <a:t>是一种可靠的传输服务协议，它使用</a:t>
            </a:r>
            <a:r>
              <a:rPr lang="zh-CN" altLang="en-US" sz="2000" dirty="0" smtClean="0">
                <a:solidFill>
                  <a:srgbClr val="C00000"/>
                </a:solidFill>
                <a:latin typeface="Times New Roman" pitchFamily="18" charset="0"/>
                <a:cs typeface="Times New Roman" pitchFamily="18" charset="0"/>
              </a:rPr>
              <a:t>确认机制</a:t>
            </a:r>
            <a:r>
              <a:rPr lang="zh-CN" altLang="en-US" sz="2000" kern="1200" dirty="0" smtClean="0">
                <a:solidFill>
                  <a:srgbClr val="1A3868"/>
                </a:solidFill>
                <a:latin typeface="Times New Roman" pitchFamily="18" charset="0"/>
                <a:ea typeface="微软雅黑" pitchFamily="34" charset="-122"/>
                <a:cs typeface="Times New Roman" pitchFamily="18" charset="0"/>
              </a:rPr>
              <a:t>检查数据是否安全和完整地到达，并且提供</a:t>
            </a:r>
            <a:r>
              <a:rPr lang="zh-CN" altLang="en-US" sz="2000" dirty="0" smtClean="0">
                <a:solidFill>
                  <a:srgbClr val="C00000"/>
                </a:solidFill>
                <a:latin typeface="Times New Roman" pitchFamily="18" charset="0"/>
                <a:cs typeface="Times New Roman" pitchFamily="18" charset="0"/>
              </a:rPr>
              <a:t>拥塞控制</a:t>
            </a:r>
            <a:r>
              <a:rPr lang="zh-CN" altLang="en-US" sz="2000" kern="1200" dirty="0" smtClean="0">
                <a:solidFill>
                  <a:srgbClr val="1A3868"/>
                </a:solidFill>
                <a:latin typeface="Times New Roman" pitchFamily="18" charset="0"/>
                <a:ea typeface="微软雅黑" pitchFamily="34" charset="-122"/>
                <a:cs typeface="Times New Roman" pitchFamily="18" charset="0"/>
              </a:rPr>
              <a:t>功能；</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20000"/>
              </a:lnSpc>
              <a:spcBef>
                <a:spcPts val="0"/>
              </a:spcBef>
              <a:spcAft>
                <a:spcPts val="600"/>
              </a:spcAft>
            </a:pPr>
            <a:r>
              <a:rPr lang="en-US" altLang="zh-CN" sz="2000" kern="1200" dirty="0" smtClean="0">
                <a:solidFill>
                  <a:srgbClr val="1A3868"/>
                </a:solidFill>
                <a:latin typeface="Times New Roman" pitchFamily="18" charset="0"/>
                <a:ea typeface="微软雅黑" pitchFamily="34" charset="-122"/>
                <a:cs typeface="Times New Roman" pitchFamily="18" charset="0"/>
              </a:rPr>
              <a:t>TCP</a:t>
            </a:r>
            <a:r>
              <a:rPr lang="zh-CN" altLang="en-US" sz="2000" kern="1200" dirty="0" smtClean="0">
                <a:solidFill>
                  <a:srgbClr val="1A3868"/>
                </a:solidFill>
                <a:latin typeface="Times New Roman" pitchFamily="18" charset="0"/>
                <a:ea typeface="微软雅黑" pitchFamily="34" charset="-122"/>
                <a:cs typeface="Times New Roman" pitchFamily="18" charset="0"/>
              </a:rPr>
              <a:t>支持可靠数据通信的关键是对发送和接收的数据进行</a:t>
            </a:r>
            <a:r>
              <a:rPr lang="zh-CN" altLang="en-US" sz="2000" dirty="0" smtClean="0">
                <a:solidFill>
                  <a:srgbClr val="C00000"/>
                </a:solidFill>
                <a:latin typeface="Times New Roman" pitchFamily="18" charset="0"/>
                <a:cs typeface="Times New Roman" pitchFamily="18" charset="0"/>
              </a:rPr>
              <a:t>跟踪、确认与重传</a:t>
            </a:r>
            <a:r>
              <a:rPr lang="zh-CN" altLang="en-US" sz="2000" kern="1200" dirty="0" smtClean="0">
                <a:solidFill>
                  <a:srgbClr val="1A3868"/>
                </a:solidFill>
                <a:latin typeface="Times New Roman" pitchFamily="18" charset="0"/>
                <a:ea typeface="微软雅黑" pitchFamily="34" charset="-122"/>
                <a:cs typeface="Times New Roman" pitchFamily="18" charset="0"/>
              </a:rPr>
              <a:t>；</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20000"/>
              </a:lnSpc>
              <a:spcBef>
                <a:spcPts val="0"/>
              </a:spcBef>
              <a:spcAft>
                <a:spcPts val="600"/>
              </a:spcAft>
            </a:pPr>
            <a:r>
              <a:rPr lang="zh-CN" altLang="en-US" sz="2000" kern="1200" dirty="0" smtClean="0">
                <a:solidFill>
                  <a:srgbClr val="1A3868"/>
                </a:solidFill>
                <a:latin typeface="Times New Roman" pitchFamily="18" charset="0"/>
                <a:ea typeface="微软雅黑" pitchFamily="34" charset="-122"/>
                <a:cs typeface="Times New Roman" pitchFamily="18" charset="0"/>
              </a:rPr>
              <a:t>传输层传输的可靠性是建立在（不可靠的）网络层基础上，同时也就会受到它们的限制。</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Grp="1" noChangeArrowheads="1"/>
          </p:cNvSpPr>
          <p:nvPr>
            <p:ph type="title" idx="4294967295"/>
          </p:nvPr>
        </p:nvSpPr>
        <p:spPr>
          <a:xfrm>
            <a:off x="390550" y="786594"/>
            <a:ext cx="4895830" cy="555625"/>
          </a:xfrm>
        </p:spPr>
        <p:txBody>
          <a:bodyPr anchor="b"/>
          <a:lstStyle/>
          <a:p>
            <a:pPr algn="l" eaLnBrk="0" hangingPunct="0"/>
            <a:r>
              <a:rPr lang="zh-CN" altLang="en-US" sz="2400" dirty="0" smtClean="0">
                <a:solidFill>
                  <a:srgbClr val="007D7A"/>
                </a:solidFill>
                <a:latin typeface="Times New Roman" pitchFamily="18" charset="0"/>
                <a:cs typeface="Times New Roman" pitchFamily="18" charset="0"/>
              </a:rPr>
              <a:t>一、传输</a:t>
            </a:r>
            <a:r>
              <a:rPr lang="zh-CN" altLang="en-US" sz="2400" dirty="0" smtClean="0">
                <a:solidFill>
                  <a:srgbClr val="007D7A"/>
                </a:solidFill>
                <a:latin typeface="Times New Roman" pitchFamily="18" charset="0"/>
                <a:cs typeface="Times New Roman" pitchFamily="18" charset="0"/>
              </a:rPr>
              <a:t>层协议的类型与特点</a:t>
            </a:r>
          </a:p>
        </p:txBody>
      </p:sp>
      <p:grpSp>
        <p:nvGrpSpPr>
          <p:cNvPr id="18434" name="Group 3"/>
          <p:cNvGrpSpPr>
            <a:grpSpLocks/>
          </p:cNvGrpSpPr>
          <p:nvPr/>
        </p:nvGrpSpPr>
        <p:grpSpPr bwMode="auto">
          <a:xfrm>
            <a:off x="1500166" y="1569237"/>
            <a:ext cx="3028950" cy="1816101"/>
            <a:chOff x="1925" y="802"/>
            <a:chExt cx="1908" cy="1144"/>
          </a:xfrm>
        </p:grpSpPr>
        <p:sp>
          <p:nvSpPr>
            <p:cNvPr id="18437" name="Rectangle 5"/>
            <p:cNvSpPr>
              <a:spLocks noChangeArrowheads="1"/>
            </p:cNvSpPr>
            <p:nvPr/>
          </p:nvSpPr>
          <p:spPr bwMode="auto">
            <a:xfrm>
              <a:off x="1927" y="804"/>
              <a:ext cx="1903" cy="1142"/>
            </a:xfrm>
            <a:prstGeom prst="rect">
              <a:avLst/>
            </a:prstGeom>
            <a:solidFill>
              <a:schemeClr val="bg1"/>
            </a:solidFill>
            <a:ln w="25400">
              <a:solidFill>
                <a:schemeClr val="tx1"/>
              </a:solidFill>
              <a:miter lim="800000"/>
              <a:headEnd/>
              <a:tailEnd/>
            </a:ln>
          </p:spPr>
          <p:txBody>
            <a:bodyPr wrap="none" anchor="ctr"/>
            <a:lstStyle/>
            <a:p>
              <a:endParaRPr lang="zh-CN" altLang="en-US" u="none">
                <a:solidFill>
                  <a:schemeClr val="tx1"/>
                </a:solidFill>
                <a:latin typeface="Tahoma" pitchFamily="34" charset="0"/>
                <a:ea typeface="宋体" charset="-122"/>
              </a:endParaRPr>
            </a:p>
          </p:txBody>
        </p:sp>
        <p:sp>
          <p:nvSpPr>
            <p:cNvPr id="18438" name="Line 6"/>
            <p:cNvSpPr>
              <a:spLocks noChangeShapeType="1"/>
            </p:cNvSpPr>
            <p:nvPr/>
          </p:nvSpPr>
          <p:spPr bwMode="auto">
            <a:xfrm>
              <a:off x="1925" y="1041"/>
              <a:ext cx="1901" cy="0"/>
            </a:xfrm>
            <a:prstGeom prst="line">
              <a:avLst/>
            </a:prstGeom>
            <a:noFill/>
            <a:ln w="12700">
              <a:solidFill>
                <a:schemeClr val="tx1"/>
              </a:solidFill>
              <a:round/>
              <a:headEnd/>
              <a:tailEnd/>
            </a:ln>
          </p:spPr>
          <p:txBody>
            <a:bodyPr wrap="none" anchor="ctr"/>
            <a:lstStyle/>
            <a:p>
              <a:endParaRPr lang="zh-CN" altLang="en-US"/>
            </a:p>
          </p:txBody>
        </p:sp>
        <p:sp>
          <p:nvSpPr>
            <p:cNvPr id="18439" name="Line 7"/>
            <p:cNvSpPr>
              <a:spLocks noChangeShapeType="1"/>
            </p:cNvSpPr>
            <p:nvPr/>
          </p:nvSpPr>
          <p:spPr bwMode="auto">
            <a:xfrm>
              <a:off x="1925" y="1286"/>
              <a:ext cx="1908" cy="0"/>
            </a:xfrm>
            <a:prstGeom prst="line">
              <a:avLst/>
            </a:prstGeom>
            <a:noFill/>
            <a:ln w="12700">
              <a:solidFill>
                <a:schemeClr val="tx1"/>
              </a:solidFill>
              <a:round/>
              <a:headEnd/>
              <a:tailEnd/>
            </a:ln>
          </p:spPr>
          <p:txBody>
            <a:bodyPr wrap="none" anchor="ctr"/>
            <a:lstStyle/>
            <a:p>
              <a:endParaRPr lang="zh-CN" altLang="en-US"/>
            </a:p>
          </p:txBody>
        </p:sp>
        <p:sp>
          <p:nvSpPr>
            <p:cNvPr id="18440" name="Rectangle 8"/>
            <p:cNvSpPr>
              <a:spLocks noChangeArrowheads="1"/>
            </p:cNvSpPr>
            <p:nvPr/>
          </p:nvSpPr>
          <p:spPr bwMode="auto">
            <a:xfrm>
              <a:off x="1941" y="813"/>
              <a:ext cx="1881" cy="218"/>
            </a:xfrm>
            <a:prstGeom prst="rect">
              <a:avLst/>
            </a:prstGeom>
            <a:solidFill>
              <a:srgbClr val="CCECFF"/>
            </a:solidFill>
            <a:ln w="12700">
              <a:noFill/>
              <a:miter lim="800000"/>
              <a:headEnd/>
              <a:tailEnd/>
            </a:ln>
          </p:spPr>
          <p:txBody>
            <a:bodyPr wrap="none" anchor="ctr"/>
            <a:lstStyle/>
            <a:p>
              <a:endParaRPr lang="zh-CN" altLang="en-US" u="none">
                <a:solidFill>
                  <a:schemeClr val="tx1"/>
                </a:solidFill>
                <a:latin typeface="Tahoma" pitchFamily="34" charset="0"/>
                <a:ea typeface="宋体" charset="-122"/>
              </a:endParaRPr>
            </a:p>
          </p:txBody>
        </p:sp>
        <p:sp>
          <p:nvSpPr>
            <p:cNvPr id="18441" name="Rectangle 9"/>
            <p:cNvSpPr>
              <a:spLocks noChangeArrowheads="1"/>
            </p:cNvSpPr>
            <p:nvPr/>
          </p:nvSpPr>
          <p:spPr bwMode="auto">
            <a:xfrm>
              <a:off x="1941" y="1295"/>
              <a:ext cx="1876" cy="636"/>
            </a:xfrm>
            <a:prstGeom prst="rect">
              <a:avLst/>
            </a:prstGeom>
            <a:solidFill>
              <a:srgbClr val="CCECFF"/>
            </a:solidFill>
            <a:ln w="12700">
              <a:noFill/>
              <a:miter lim="800000"/>
              <a:headEnd/>
              <a:tailEnd/>
            </a:ln>
          </p:spPr>
          <p:txBody>
            <a:bodyPr wrap="none" anchor="ctr"/>
            <a:lstStyle/>
            <a:p>
              <a:endParaRPr lang="zh-CN" altLang="en-US" u="none">
                <a:solidFill>
                  <a:schemeClr val="tx1"/>
                </a:solidFill>
                <a:latin typeface="Tahoma" pitchFamily="34" charset="0"/>
                <a:ea typeface="宋体" charset="-122"/>
              </a:endParaRPr>
            </a:p>
          </p:txBody>
        </p:sp>
        <p:sp>
          <p:nvSpPr>
            <p:cNvPr id="18442" name="Line 10"/>
            <p:cNvSpPr>
              <a:spLocks noChangeShapeType="1"/>
            </p:cNvSpPr>
            <p:nvPr/>
          </p:nvSpPr>
          <p:spPr bwMode="auto">
            <a:xfrm>
              <a:off x="2869" y="1043"/>
              <a:ext cx="0" cy="240"/>
            </a:xfrm>
            <a:prstGeom prst="line">
              <a:avLst/>
            </a:prstGeom>
            <a:noFill/>
            <a:ln w="12700">
              <a:solidFill>
                <a:schemeClr val="tx1"/>
              </a:solidFill>
              <a:round/>
              <a:headEnd/>
              <a:tailEnd/>
            </a:ln>
          </p:spPr>
          <p:txBody>
            <a:bodyPr wrap="none" anchor="ctr"/>
            <a:lstStyle/>
            <a:p>
              <a:endParaRPr lang="zh-CN" altLang="en-US"/>
            </a:p>
          </p:txBody>
        </p:sp>
        <p:sp>
          <p:nvSpPr>
            <p:cNvPr id="18443" name="Rectangle 11"/>
            <p:cNvSpPr>
              <a:spLocks noChangeArrowheads="1"/>
            </p:cNvSpPr>
            <p:nvPr/>
          </p:nvSpPr>
          <p:spPr bwMode="auto">
            <a:xfrm>
              <a:off x="3133" y="1041"/>
              <a:ext cx="439" cy="250"/>
            </a:xfrm>
            <a:prstGeom prst="rect">
              <a:avLst/>
            </a:prstGeom>
            <a:noFill/>
            <a:ln w="12700">
              <a:noFill/>
              <a:miter lim="800000"/>
              <a:headEnd/>
              <a:tailEnd/>
            </a:ln>
          </p:spPr>
          <p:txBody>
            <a:bodyPr wrap="none" lIns="90488" tIns="44450" rIns="90488" bIns="44450">
              <a:spAutoFit/>
            </a:bodyPr>
            <a:lstStyle/>
            <a:p>
              <a:pPr defTabSz="762000" eaLnBrk="0" hangingPunct="0"/>
              <a:r>
                <a:rPr lang="en-US" altLang="zh-CN" sz="2000" u="none" dirty="0">
                  <a:solidFill>
                    <a:srgbClr val="C00000"/>
                  </a:solidFill>
                  <a:ea typeface="+mn-ea"/>
                </a:rPr>
                <a:t>TCP</a:t>
              </a:r>
            </a:p>
          </p:txBody>
        </p:sp>
        <p:sp>
          <p:nvSpPr>
            <p:cNvPr id="18444" name="Rectangle 12"/>
            <p:cNvSpPr>
              <a:spLocks noChangeArrowheads="1"/>
            </p:cNvSpPr>
            <p:nvPr/>
          </p:nvSpPr>
          <p:spPr bwMode="auto">
            <a:xfrm>
              <a:off x="2180" y="1046"/>
              <a:ext cx="448" cy="250"/>
            </a:xfrm>
            <a:prstGeom prst="rect">
              <a:avLst/>
            </a:prstGeom>
            <a:noFill/>
            <a:ln w="12700">
              <a:noFill/>
              <a:miter lim="800000"/>
              <a:headEnd/>
              <a:tailEnd/>
            </a:ln>
          </p:spPr>
          <p:txBody>
            <a:bodyPr wrap="none" lIns="90488" tIns="44450" rIns="90488" bIns="44450">
              <a:spAutoFit/>
            </a:bodyPr>
            <a:lstStyle/>
            <a:p>
              <a:pPr defTabSz="762000" eaLnBrk="0" hangingPunct="0"/>
              <a:r>
                <a:rPr lang="en-US" altLang="zh-CN" sz="2000" u="none" dirty="0">
                  <a:solidFill>
                    <a:srgbClr val="C00000"/>
                  </a:solidFill>
                  <a:ea typeface="+mn-ea"/>
                </a:rPr>
                <a:t>UDP</a:t>
              </a:r>
            </a:p>
          </p:txBody>
        </p:sp>
        <p:sp>
          <p:nvSpPr>
            <p:cNvPr id="18445" name="Rectangle 15"/>
            <p:cNvSpPr>
              <a:spLocks noChangeArrowheads="1"/>
            </p:cNvSpPr>
            <p:nvPr/>
          </p:nvSpPr>
          <p:spPr bwMode="auto">
            <a:xfrm>
              <a:off x="2719" y="1302"/>
              <a:ext cx="277" cy="250"/>
            </a:xfrm>
            <a:prstGeom prst="rect">
              <a:avLst/>
            </a:prstGeom>
            <a:solidFill>
              <a:srgbClr val="CCECFF"/>
            </a:solidFill>
            <a:ln w="12700">
              <a:noFill/>
              <a:miter lim="800000"/>
              <a:headEnd/>
              <a:tailEnd/>
            </a:ln>
          </p:spPr>
          <p:txBody>
            <a:bodyPr wrap="none" lIns="90488" tIns="44450" rIns="90488" bIns="44450">
              <a:spAutoFit/>
            </a:bodyPr>
            <a:lstStyle/>
            <a:p>
              <a:pPr defTabSz="762000" eaLnBrk="0" hangingPunct="0"/>
              <a:r>
                <a:rPr lang="en-US" altLang="zh-CN" sz="2000" u="none" dirty="0">
                  <a:solidFill>
                    <a:srgbClr val="1A3868"/>
                  </a:solidFill>
                </a:rPr>
                <a:t>IP</a:t>
              </a:r>
            </a:p>
          </p:txBody>
        </p:sp>
        <p:sp>
          <p:nvSpPr>
            <p:cNvPr id="18446" name="Rectangle 18"/>
            <p:cNvSpPr>
              <a:spLocks noChangeArrowheads="1"/>
            </p:cNvSpPr>
            <p:nvPr/>
          </p:nvSpPr>
          <p:spPr bwMode="auto">
            <a:xfrm>
              <a:off x="2562" y="802"/>
              <a:ext cx="600" cy="250"/>
            </a:xfrm>
            <a:prstGeom prst="rect">
              <a:avLst/>
            </a:prstGeom>
            <a:noFill/>
            <a:ln w="12700">
              <a:noFill/>
              <a:miter lim="800000"/>
              <a:headEnd/>
              <a:tailEnd/>
            </a:ln>
          </p:spPr>
          <p:txBody>
            <a:bodyPr wrap="none" lIns="90488" tIns="44450" rIns="90488" bIns="44450">
              <a:spAutoFit/>
            </a:bodyPr>
            <a:lstStyle/>
            <a:p>
              <a:pPr defTabSz="762000" eaLnBrk="0" hangingPunct="0"/>
              <a:r>
                <a:rPr lang="zh-CN" altLang="en-US" sz="2000" u="none" dirty="0">
                  <a:solidFill>
                    <a:srgbClr val="1A3868"/>
                  </a:solidFill>
                </a:rPr>
                <a:t>应用层</a:t>
              </a:r>
            </a:p>
          </p:txBody>
        </p:sp>
        <p:sp>
          <p:nvSpPr>
            <p:cNvPr id="18447" name="Rectangle 19"/>
            <p:cNvSpPr>
              <a:spLocks noChangeArrowheads="1"/>
            </p:cNvSpPr>
            <p:nvPr/>
          </p:nvSpPr>
          <p:spPr bwMode="auto">
            <a:xfrm>
              <a:off x="2201" y="1620"/>
              <a:ext cx="1451" cy="248"/>
            </a:xfrm>
            <a:prstGeom prst="rect">
              <a:avLst/>
            </a:prstGeom>
            <a:noFill/>
            <a:ln w="12700">
              <a:noFill/>
              <a:miter lim="800000"/>
              <a:headEnd/>
              <a:tailEnd/>
            </a:ln>
          </p:spPr>
          <p:txBody>
            <a:bodyPr lIns="90488" tIns="44450" rIns="90488" bIns="44450">
              <a:spAutoFit/>
            </a:bodyPr>
            <a:lstStyle/>
            <a:p>
              <a:pPr defTabSz="762000" eaLnBrk="0" hangingPunct="0"/>
              <a:r>
                <a:rPr lang="zh-CN" altLang="en-US" sz="2000" u="none" dirty="0">
                  <a:solidFill>
                    <a:srgbClr val="1A3868"/>
                  </a:solidFill>
                </a:rPr>
                <a:t>与各种网络接口</a:t>
              </a:r>
            </a:p>
          </p:txBody>
        </p:sp>
        <p:sp>
          <p:nvSpPr>
            <p:cNvPr id="18448" name="Line 20"/>
            <p:cNvSpPr>
              <a:spLocks noChangeShapeType="1"/>
            </p:cNvSpPr>
            <p:nvPr/>
          </p:nvSpPr>
          <p:spPr bwMode="auto">
            <a:xfrm>
              <a:off x="1925" y="1522"/>
              <a:ext cx="1901" cy="0"/>
            </a:xfrm>
            <a:prstGeom prst="line">
              <a:avLst/>
            </a:prstGeom>
            <a:noFill/>
            <a:ln w="12700">
              <a:solidFill>
                <a:schemeClr val="tx1"/>
              </a:solidFill>
              <a:round/>
              <a:headEnd/>
              <a:tailEnd/>
            </a:ln>
          </p:spPr>
          <p:txBody>
            <a:bodyPr wrap="none" anchor="ctr"/>
            <a:lstStyle/>
            <a:p>
              <a:endParaRPr lang="zh-CN" altLang="en-US"/>
            </a:p>
          </p:txBody>
        </p:sp>
      </p:grpSp>
      <p:sp>
        <p:nvSpPr>
          <p:cNvPr id="18435" name="Text Box 22"/>
          <p:cNvSpPr txBox="1">
            <a:spLocks noChangeArrowheads="1"/>
          </p:cNvSpPr>
          <p:nvPr/>
        </p:nvSpPr>
        <p:spPr bwMode="auto">
          <a:xfrm>
            <a:off x="500034" y="1958120"/>
            <a:ext cx="1466850" cy="400110"/>
          </a:xfrm>
          <a:prstGeom prst="rect">
            <a:avLst/>
          </a:prstGeom>
          <a:noFill/>
          <a:ln w="9525">
            <a:noFill/>
            <a:miter lim="800000"/>
            <a:headEnd/>
            <a:tailEnd/>
          </a:ln>
        </p:spPr>
        <p:txBody>
          <a:bodyPr>
            <a:spAutoFit/>
          </a:bodyPr>
          <a:lstStyle/>
          <a:p>
            <a:r>
              <a:rPr lang="zh-CN" altLang="en-US" sz="2000" b="0" u="none" dirty="0">
                <a:solidFill>
                  <a:srgbClr val="1A3868"/>
                </a:solidFill>
              </a:rPr>
              <a:t>传输层</a:t>
            </a:r>
          </a:p>
        </p:txBody>
      </p:sp>
      <p:sp>
        <p:nvSpPr>
          <p:cNvPr id="18436" name="Rectangle 3"/>
          <p:cNvSpPr>
            <a:spLocks noChangeArrowheads="1"/>
          </p:cNvSpPr>
          <p:nvPr/>
        </p:nvSpPr>
        <p:spPr bwMode="auto">
          <a:xfrm>
            <a:off x="357158" y="3572676"/>
            <a:ext cx="6357982" cy="1137457"/>
          </a:xfrm>
          <a:prstGeom prst="rect">
            <a:avLst/>
          </a:prstGeom>
          <a:noFill/>
          <a:ln w="9525">
            <a:noFill/>
            <a:miter lim="800000"/>
            <a:headEnd/>
            <a:tailEnd/>
          </a:ln>
        </p:spPr>
        <p:txBody>
          <a:bodyPr/>
          <a:lstStyle/>
          <a:p>
            <a:pPr marL="342900" indent="-342900" eaLnBrk="0" hangingPunct="0">
              <a:lnSpc>
                <a:spcPct val="90000"/>
              </a:lnSpc>
              <a:spcBef>
                <a:spcPct val="20000"/>
              </a:spcBef>
              <a:spcAft>
                <a:spcPct val="20000"/>
              </a:spcAft>
            </a:pPr>
            <a:r>
              <a:rPr lang="en-US" altLang="zh-CN" sz="2000" b="0" u="none" dirty="0" smtClean="0">
                <a:solidFill>
                  <a:srgbClr val="1A3868"/>
                </a:solidFill>
              </a:rPr>
              <a:t>TCP/IP </a:t>
            </a:r>
            <a:r>
              <a:rPr lang="zh-CN" altLang="en-US" sz="2000" b="0" u="none" dirty="0" smtClean="0">
                <a:solidFill>
                  <a:srgbClr val="1A3868"/>
                </a:solidFill>
              </a:rPr>
              <a:t>的传输层有两个不同的协议：</a:t>
            </a:r>
          </a:p>
          <a:p>
            <a:pPr marL="342900" indent="-342900" eaLnBrk="0" hangingPunct="0">
              <a:lnSpc>
                <a:spcPct val="90000"/>
              </a:lnSpc>
              <a:spcBef>
                <a:spcPct val="20000"/>
              </a:spcBef>
              <a:spcAft>
                <a:spcPct val="20000"/>
              </a:spcAft>
            </a:pPr>
            <a:r>
              <a:rPr lang="en-US" altLang="zh-CN" sz="2000" b="0" u="none" dirty="0" smtClean="0">
                <a:solidFill>
                  <a:srgbClr val="1A3868"/>
                </a:solidFill>
              </a:rPr>
              <a:t>(1) </a:t>
            </a:r>
            <a:r>
              <a:rPr lang="zh-CN" altLang="en-US" sz="2000" b="0" u="none" dirty="0" smtClean="0">
                <a:solidFill>
                  <a:srgbClr val="1A3868"/>
                </a:solidFill>
              </a:rPr>
              <a:t>用户数据报协议 </a:t>
            </a:r>
            <a:r>
              <a:rPr lang="en-US" altLang="zh-CN" sz="2000" b="0" u="none" dirty="0" smtClean="0">
                <a:solidFill>
                  <a:srgbClr val="C00000"/>
                </a:solidFill>
                <a:ea typeface="+mn-ea"/>
              </a:rPr>
              <a:t>UDP</a:t>
            </a:r>
            <a:r>
              <a:rPr lang="en-US" altLang="zh-CN" sz="2000" b="0" u="none" dirty="0" smtClean="0">
                <a:solidFill>
                  <a:srgbClr val="1A3868"/>
                </a:solidFill>
              </a:rPr>
              <a:t> </a:t>
            </a:r>
            <a:r>
              <a:rPr lang="en-US" altLang="zh-CN" sz="1800" b="0" u="none" dirty="0" smtClean="0">
                <a:solidFill>
                  <a:srgbClr val="1A3868"/>
                </a:solidFill>
              </a:rPr>
              <a:t>(User Datagram Protocol)</a:t>
            </a:r>
          </a:p>
          <a:p>
            <a:pPr marL="342900" indent="-342900" eaLnBrk="0" hangingPunct="0">
              <a:lnSpc>
                <a:spcPct val="90000"/>
              </a:lnSpc>
              <a:spcBef>
                <a:spcPct val="20000"/>
              </a:spcBef>
              <a:spcAft>
                <a:spcPct val="20000"/>
              </a:spcAft>
            </a:pPr>
            <a:r>
              <a:rPr lang="en-US" altLang="zh-CN" sz="2000" b="0" u="none" dirty="0" smtClean="0">
                <a:solidFill>
                  <a:srgbClr val="1A3868"/>
                </a:solidFill>
              </a:rPr>
              <a:t>(2) </a:t>
            </a:r>
            <a:r>
              <a:rPr lang="zh-CN" altLang="en-US" sz="2000" b="0" u="none" dirty="0" smtClean="0">
                <a:solidFill>
                  <a:srgbClr val="1A3868"/>
                </a:solidFill>
              </a:rPr>
              <a:t>传输控制协议</a:t>
            </a:r>
            <a:r>
              <a:rPr lang="zh-CN" altLang="en-US" sz="2000" b="0" u="none" dirty="0" smtClean="0">
                <a:solidFill>
                  <a:srgbClr val="C00000"/>
                </a:solidFill>
                <a:ea typeface="+mn-ea"/>
              </a:rPr>
              <a:t> </a:t>
            </a:r>
            <a:r>
              <a:rPr lang="en-US" altLang="zh-CN" sz="2000" b="0" u="none" dirty="0" smtClean="0">
                <a:solidFill>
                  <a:srgbClr val="C00000"/>
                </a:solidFill>
                <a:ea typeface="+mn-ea"/>
              </a:rPr>
              <a:t>TCP </a:t>
            </a:r>
            <a:r>
              <a:rPr lang="en-US" altLang="zh-CN" sz="1800" b="0" u="none" dirty="0" smtClean="0">
                <a:solidFill>
                  <a:srgbClr val="1A3868"/>
                </a:solidFill>
              </a:rPr>
              <a:t>(Transmission Control Protocol)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1"/>
          <p:cNvSpPr>
            <a:spLocks noGrp="1"/>
          </p:cNvSpPr>
          <p:nvPr>
            <p:ph type="title" idx="4294967295"/>
          </p:nvPr>
        </p:nvSpPr>
        <p:spPr>
          <a:xfrm>
            <a:off x="357190" y="697697"/>
            <a:ext cx="4857752" cy="588963"/>
          </a:xfrm>
        </p:spPr>
        <p:txBody>
          <a:bodyPr/>
          <a:lstStyle/>
          <a:p>
            <a:pPr algn="l"/>
            <a:r>
              <a:rPr lang="en-US" altLang="zh-CN" sz="2400" dirty="0" smtClean="0">
                <a:solidFill>
                  <a:srgbClr val="007D7A"/>
                </a:solidFill>
                <a:latin typeface="Times New Roman" pitchFamily="18" charset="0"/>
                <a:cs typeface="Times New Roman" pitchFamily="18" charset="0"/>
              </a:rPr>
              <a:t>TCP</a:t>
            </a:r>
            <a:r>
              <a:rPr lang="zh-CN" altLang="en-US" sz="2400" dirty="0" smtClean="0">
                <a:solidFill>
                  <a:srgbClr val="007D7A"/>
                </a:solidFill>
                <a:latin typeface="Times New Roman" pitchFamily="18" charset="0"/>
                <a:cs typeface="Times New Roman" pitchFamily="18" charset="0"/>
              </a:rPr>
              <a:t>与</a:t>
            </a:r>
            <a:r>
              <a:rPr lang="en-US" altLang="zh-CN" sz="2400" dirty="0" smtClean="0">
                <a:solidFill>
                  <a:srgbClr val="007D7A"/>
                </a:solidFill>
                <a:latin typeface="Times New Roman" pitchFamily="18" charset="0"/>
                <a:cs typeface="Times New Roman" pitchFamily="18" charset="0"/>
              </a:rPr>
              <a:t>UDP</a:t>
            </a:r>
            <a:r>
              <a:rPr lang="zh-CN" altLang="en-US" sz="2400" dirty="0" smtClean="0">
                <a:solidFill>
                  <a:srgbClr val="007D7A"/>
                </a:solidFill>
                <a:latin typeface="Times New Roman" pitchFamily="18" charset="0"/>
                <a:cs typeface="Times New Roman" pitchFamily="18" charset="0"/>
              </a:rPr>
              <a:t>协议的比较</a:t>
            </a:r>
          </a:p>
        </p:txBody>
      </p:sp>
      <p:sp>
        <p:nvSpPr>
          <p:cNvPr id="20501" name="内容占位符 2"/>
          <p:cNvSpPr>
            <a:spLocks/>
          </p:cNvSpPr>
          <p:nvPr/>
        </p:nvSpPr>
        <p:spPr bwMode="auto">
          <a:xfrm>
            <a:off x="395288" y="1275557"/>
            <a:ext cx="5605472" cy="1368425"/>
          </a:xfrm>
          <a:prstGeom prst="rect">
            <a:avLst/>
          </a:prstGeom>
          <a:noFill/>
          <a:ln w="9525">
            <a:noFill/>
            <a:miter lim="800000"/>
            <a:headEnd/>
            <a:tailEnd/>
          </a:ln>
        </p:spPr>
        <p:txBody>
          <a:bodyPr/>
          <a:lstStyle/>
          <a:p>
            <a:pPr marL="174625" indent="-174625" eaLnBrk="0" hangingPunct="0">
              <a:spcBef>
                <a:spcPct val="20000"/>
              </a:spcBef>
              <a:spcAft>
                <a:spcPts val="0"/>
              </a:spcAft>
              <a:buFontTx/>
              <a:buChar char="•"/>
            </a:pPr>
            <a:r>
              <a:rPr lang="en-US" altLang="zh-CN" sz="2000" b="0" u="none" dirty="0">
                <a:solidFill>
                  <a:srgbClr val="1A3868"/>
                </a:solidFill>
              </a:rPr>
              <a:t>TCP</a:t>
            </a:r>
            <a:r>
              <a:rPr lang="zh-CN" altLang="en-US" sz="2000" b="0" u="none" dirty="0">
                <a:solidFill>
                  <a:srgbClr val="1A3868"/>
                </a:solidFill>
              </a:rPr>
              <a:t>协议是一种面向连接、面向字节流、可靠的传输协议，提供了确认、业务流管理、拥塞控制与丢失重传功能。</a:t>
            </a:r>
          </a:p>
          <a:p>
            <a:pPr marL="174625" indent="-174625" eaLnBrk="0" hangingPunct="0">
              <a:spcBef>
                <a:spcPct val="20000"/>
              </a:spcBef>
              <a:spcAft>
                <a:spcPts val="0"/>
              </a:spcAft>
              <a:buFontTx/>
              <a:buChar char="•"/>
            </a:pPr>
            <a:r>
              <a:rPr lang="en-US" altLang="zh-CN" sz="2000" b="0" u="none" dirty="0">
                <a:solidFill>
                  <a:srgbClr val="1A3868"/>
                </a:solidFill>
              </a:rPr>
              <a:t>UDP</a:t>
            </a:r>
            <a:r>
              <a:rPr lang="zh-CN" altLang="en-US" sz="2000" b="0" u="none" dirty="0">
                <a:solidFill>
                  <a:srgbClr val="1A3868"/>
                </a:solidFill>
              </a:rPr>
              <a:t>协议简单，只关注数据交付和提高数据传输的速度。</a:t>
            </a:r>
          </a:p>
        </p:txBody>
      </p:sp>
      <p:graphicFrame>
        <p:nvGraphicFramePr>
          <p:cNvPr id="6" name="表格 5"/>
          <p:cNvGraphicFramePr>
            <a:graphicFrameLocks noGrp="1"/>
          </p:cNvGraphicFramePr>
          <p:nvPr/>
        </p:nvGraphicFramePr>
        <p:xfrm>
          <a:off x="500034" y="3001173"/>
          <a:ext cx="5286413" cy="2000263"/>
        </p:xfrm>
        <a:graphic>
          <a:graphicData uri="http://schemas.openxmlformats.org/drawingml/2006/table">
            <a:tbl>
              <a:tblPr/>
              <a:tblGrid>
                <a:gridCol w="1057009"/>
                <a:gridCol w="2063886"/>
                <a:gridCol w="2165518"/>
              </a:tblGrid>
              <a:tr h="470127">
                <a:tc>
                  <a:txBody>
                    <a:bodyPr/>
                    <a:lstStyle/>
                    <a:p>
                      <a:pPr marL="0" marR="0" lvl="0" indent="0" algn="ctr" defTabSz="914400" rtl="0" eaLnBrk="1" fontAlgn="base" latinLnBrk="0" hangingPunct="1">
                        <a:lnSpc>
                          <a:spcPts val="1200"/>
                        </a:lnSpc>
                        <a:spcBef>
                          <a:spcPct val="0"/>
                        </a:spcBef>
                        <a:spcAft>
                          <a:spcPct val="0"/>
                        </a:spcAft>
                        <a:buClrTx/>
                        <a:buSzTx/>
                        <a:buFontTx/>
                        <a:buNone/>
                        <a:tabLst/>
                      </a:pPr>
                      <a:endParaRPr kumimoji="0" lang="en-US" altLang="zh-CN" sz="1600" b="1" i="0" u="none" strike="noStrike" cap="none" normalizeH="0" baseline="0" dirty="0" smtClean="0">
                        <a:ln>
                          <a:noFill/>
                        </a:ln>
                        <a:solidFill>
                          <a:schemeClr val="bg1"/>
                        </a:solidFill>
                        <a:effectLst/>
                        <a:latin typeface="+mn-ea"/>
                        <a:ea typeface="+mn-ea"/>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pPr>
                      <a:r>
                        <a:rPr kumimoji="0" lang="zh-CN" altLang="en-US" sz="1600" b="1" i="0" u="none" strike="noStrike" cap="none" normalizeH="0" baseline="0" dirty="0" smtClean="0">
                          <a:ln>
                            <a:noFill/>
                          </a:ln>
                          <a:solidFill>
                            <a:schemeClr val="bg1"/>
                          </a:solidFill>
                          <a:effectLst/>
                          <a:latin typeface="+mn-ea"/>
                          <a:ea typeface="+mn-ea"/>
                          <a:cs typeface="Times New Roman" pitchFamily="18" charset="0"/>
                        </a:rPr>
                        <a:t>特征</a:t>
                      </a:r>
                      <a:r>
                        <a:rPr kumimoji="0" lang="en-US" altLang="zh-CN" sz="1600" b="1" i="0" u="none" strike="noStrike" cap="none" normalizeH="0" baseline="0" dirty="0" smtClean="0">
                          <a:ln>
                            <a:noFill/>
                          </a:ln>
                          <a:solidFill>
                            <a:schemeClr val="bg1"/>
                          </a:solidFill>
                          <a:effectLst/>
                          <a:latin typeface="+mn-ea"/>
                          <a:ea typeface="+mn-ea"/>
                          <a:cs typeface="Courier New" pitchFamily="49" charset="0"/>
                        </a:rPr>
                        <a:t>/</a:t>
                      </a:r>
                      <a:r>
                        <a:rPr kumimoji="0" lang="zh-CN" altLang="en-US" sz="1600" b="1" i="0" u="none" strike="noStrike" cap="none" normalizeH="0" baseline="0" dirty="0" smtClean="0">
                          <a:ln>
                            <a:noFill/>
                          </a:ln>
                          <a:solidFill>
                            <a:schemeClr val="bg1"/>
                          </a:solidFill>
                          <a:effectLst/>
                          <a:latin typeface="+mn-ea"/>
                          <a:ea typeface="+mn-ea"/>
                          <a:cs typeface="Times New Roman" pitchFamily="18" charset="0"/>
                        </a:rPr>
                        <a:t>描述</a:t>
                      </a:r>
                      <a:endParaRPr kumimoji="0" lang="zh-CN" altLang="en-US" sz="1600" b="1" i="0" u="none" strike="noStrike" cap="none" normalizeH="0" baseline="0" dirty="0" smtClean="0">
                        <a:ln>
                          <a:noFill/>
                        </a:ln>
                        <a:solidFill>
                          <a:schemeClr val="bg1"/>
                        </a:solidFill>
                        <a:effectLst/>
                        <a:latin typeface="+mn-ea"/>
                        <a:ea typeface="+mn-ea"/>
                        <a:cs typeface="Courier New" pitchFamily="49" charset="0"/>
                      </a:endParaRPr>
                    </a:p>
                  </a:txBody>
                  <a:tcPr marL="68580" marR="6858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endParaRPr kumimoji="0" lang="en-US" altLang="zh-CN" sz="1600" b="1" i="0" u="none" strike="noStrike" cap="none" normalizeH="0" baseline="0" dirty="0" smtClean="0">
                        <a:ln>
                          <a:noFill/>
                        </a:ln>
                        <a:solidFill>
                          <a:schemeClr val="bg1"/>
                        </a:solidFill>
                        <a:effectLst/>
                        <a:latin typeface="+mn-ea"/>
                        <a:ea typeface="+mn-ea"/>
                        <a:cs typeface="Courier New" pitchFamily="49" charset="0"/>
                      </a:endParaRPr>
                    </a:p>
                    <a:p>
                      <a:pPr marL="0" marR="0" lvl="0" indent="0" algn="ctr" defTabSz="914400" rtl="0" eaLnBrk="1" fontAlgn="base" latinLnBrk="0" hangingPunct="1">
                        <a:lnSpc>
                          <a:spcPts val="1200"/>
                        </a:lnSpc>
                        <a:spcBef>
                          <a:spcPct val="0"/>
                        </a:spcBef>
                        <a:spcAft>
                          <a:spcPct val="0"/>
                        </a:spcAft>
                        <a:buClrTx/>
                        <a:buSzTx/>
                        <a:buFontTx/>
                        <a:buNone/>
                        <a:tabLst/>
                      </a:pPr>
                      <a:r>
                        <a:rPr kumimoji="0" lang="en-US" altLang="zh-CN" sz="1600" b="1" i="0" u="none" strike="noStrike" cap="none" normalizeH="0" baseline="0" dirty="0" smtClean="0">
                          <a:ln>
                            <a:noFill/>
                          </a:ln>
                          <a:solidFill>
                            <a:schemeClr val="bg1"/>
                          </a:solidFill>
                          <a:effectLst/>
                          <a:latin typeface="+mn-ea"/>
                          <a:ea typeface="+mn-ea"/>
                          <a:cs typeface="Courier New" pitchFamily="49" charset="0"/>
                        </a:rPr>
                        <a:t>TCP</a:t>
                      </a:r>
                      <a:endParaRPr kumimoji="0" lang="zh-CN" altLang="zh-CN" sz="1600" b="1" i="0" u="none" strike="noStrike" cap="none" normalizeH="0" baseline="0" dirty="0" smtClean="0">
                        <a:ln>
                          <a:noFill/>
                        </a:ln>
                        <a:solidFill>
                          <a:schemeClr val="bg1"/>
                        </a:solidFill>
                        <a:effectLst/>
                        <a:latin typeface="+mn-ea"/>
                        <a:ea typeface="+mn-ea"/>
                        <a:cs typeface="Courier New" pitchFamily="49" charset="0"/>
                      </a:endParaRPr>
                    </a:p>
                  </a:txBody>
                  <a:tcPr marL="68580" marR="6858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endParaRPr kumimoji="0" lang="en-US" altLang="zh-CN" sz="1600" b="1" i="0" u="none" strike="noStrike" cap="none" normalizeH="0" baseline="0" dirty="0" smtClean="0">
                        <a:ln>
                          <a:noFill/>
                        </a:ln>
                        <a:solidFill>
                          <a:schemeClr val="bg1"/>
                        </a:solidFill>
                        <a:effectLst/>
                        <a:latin typeface="+mn-ea"/>
                        <a:ea typeface="+mn-ea"/>
                        <a:cs typeface="Courier New" pitchFamily="49" charset="0"/>
                      </a:endParaRPr>
                    </a:p>
                    <a:p>
                      <a:pPr marL="0" marR="0" lvl="0" indent="0" algn="ctr" defTabSz="914400" rtl="0" eaLnBrk="1" fontAlgn="base" latinLnBrk="0" hangingPunct="1">
                        <a:lnSpc>
                          <a:spcPts val="1200"/>
                        </a:lnSpc>
                        <a:spcBef>
                          <a:spcPct val="0"/>
                        </a:spcBef>
                        <a:spcAft>
                          <a:spcPct val="0"/>
                        </a:spcAft>
                        <a:buClrTx/>
                        <a:buSzTx/>
                        <a:buFontTx/>
                        <a:buNone/>
                        <a:tabLst/>
                      </a:pPr>
                      <a:r>
                        <a:rPr kumimoji="0" lang="en-US" altLang="zh-CN" sz="1600" b="1" i="0" u="none" strike="noStrike" cap="none" normalizeH="0" baseline="0" dirty="0" smtClean="0">
                          <a:ln>
                            <a:noFill/>
                          </a:ln>
                          <a:solidFill>
                            <a:schemeClr val="bg1"/>
                          </a:solidFill>
                          <a:effectLst/>
                          <a:latin typeface="+mn-ea"/>
                          <a:ea typeface="+mn-ea"/>
                          <a:cs typeface="Courier New" pitchFamily="49" charset="0"/>
                        </a:rPr>
                        <a:t>UDP</a:t>
                      </a:r>
                      <a:endParaRPr kumimoji="0" lang="zh-CN" altLang="zh-CN" sz="1600" b="1" i="0" u="none" strike="noStrike" cap="none" normalizeH="0" baseline="0" dirty="0" smtClean="0">
                        <a:ln>
                          <a:noFill/>
                        </a:ln>
                        <a:solidFill>
                          <a:schemeClr val="bg1"/>
                        </a:solidFill>
                        <a:effectLst/>
                        <a:latin typeface="+mn-ea"/>
                        <a:ea typeface="+mn-ea"/>
                        <a:cs typeface="Courier New" pitchFamily="49" charset="0"/>
                      </a:endParaRPr>
                    </a:p>
                  </a:txBody>
                  <a:tcPr marL="68580" marR="6858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10253F"/>
                    </a:solidFill>
                  </a:tcPr>
                </a:tc>
              </a:tr>
              <a:tr h="7650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kern="1200" cap="none" normalizeH="0" baseline="0" dirty="0" smtClean="0">
                          <a:ln>
                            <a:noFill/>
                          </a:ln>
                          <a:solidFill>
                            <a:srgbClr val="267326"/>
                          </a:solidFill>
                          <a:effectLst/>
                          <a:latin typeface="+mn-ea"/>
                          <a:ea typeface="+mn-ea"/>
                          <a:cs typeface="Times New Roman" pitchFamily="18" charset="0"/>
                        </a:rPr>
                        <a:t>一般</a:t>
                      </a:r>
                      <a:r>
                        <a:rPr kumimoji="0" lang="zh-CN" altLang="en-US" sz="1600" b="1" i="0" u="none" strike="noStrike" kern="1200" cap="none" normalizeH="0" baseline="0" dirty="0" smtClean="0">
                          <a:ln>
                            <a:noFill/>
                          </a:ln>
                          <a:solidFill>
                            <a:srgbClr val="267326"/>
                          </a:solidFill>
                          <a:effectLst/>
                          <a:latin typeface="+mn-ea"/>
                          <a:ea typeface="+mn-ea"/>
                          <a:cs typeface="Times New Roman" pitchFamily="18" charset="0"/>
                        </a:rPr>
                        <a:t>描述</a:t>
                      </a:r>
                    </a:p>
                  </a:txBody>
                  <a:tcPr marL="68580" marR="6858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BFB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kern="1200" cap="none" normalizeH="0" baseline="0" dirty="0" smtClean="0">
                          <a:ln>
                            <a:noFill/>
                          </a:ln>
                          <a:solidFill>
                            <a:srgbClr val="267326"/>
                          </a:solidFill>
                          <a:effectLst/>
                          <a:latin typeface="+mn-ea"/>
                          <a:ea typeface="+mn-ea"/>
                          <a:cs typeface="Times New Roman" pitchFamily="18" charset="0"/>
                        </a:rPr>
                        <a:t>允许</a:t>
                      </a:r>
                      <a:r>
                        <a:rPr kumimoji="0" lang="zh-CN" altLang="en-US" sz="1600" b="1" i="0" u="none" strike="noStrike" kern="1200" cap="none" normalizeH="0" baseline="0" dirty="0" smtClean="0">
                          <a:ln>
                            <a:noFill/>
                          </a:ln>
                          <a:solidFill>
                            <a:srgbClr val="267326"/>
                          </a:solidFill>
                          <a:effectLst/>
                          <a:latin typeface="+mn-ea"/>
                          <a:ea typeface="+mn-ea"/>
                          <a:cs typeface="Times New Roman" pitchFamily="18" charset="0"/>
                        </a:rPr>
                        <a:t>应用程序可靠地发送数据，功能齐全</a:t>
                      </a:r>
                    </a:p>
                  </a:txBody>
                  <a:tcPr marL="68580" marR="6858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BFB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kern="1200" cap="none" normalizeH="0" baseline="0" dirty="0" smtClean="0">
                          <a:ln>
                            <a:noFill/>
                          </a:ln>
                          <a:solidFill>
                            <a:srgbClr val="267326"/>
                          </a:solidFill>
                          <a:effectLst/>
                          <a:latin typeface="+mn-ea"/>
                          <a:ea typeface="+mn-ea"/>
                          <a:cs typeface="Times New Roman" pitchFamily="18" charset="0"/>
                        </a:rPr>
                        <a:t>简单</a:t>
                      </a:r>
                      <a:r>
                        <a:rPr kumimoji="0" lang="zh-CN" altLang="en-US" sz="1600" b="1" i="0" u="none" strike="noStrike" kern="1200" cap="none" normalizeH="0" baseline="0" dirty="0" smtClean="0">
                          <a:ln>
                            <a:noFill/>
                          </a:ln>
                          <a:solidFill>
                            <a:srgbClr val="267326"/>
                          </a:solidFill>
                          <a:effectLst/>
                          <a:latin typeface="+mn-ea"/>
                          <a:ea typeface="+mn-ea"/>
                          <a:cs typeface="Times New Roman" pitchFamily="18" charset="0"/>
                        </a:rPr>
                        <a:t>、高速，只负责将应用层与网络层衔接起来</a:t>
                      </a:r>
                    </a:p>
                  </a:txBody>
                  <a:tcPr marL="68580" marR="6858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BFBFB"/>
                    </a:solidFill>
                  </a:tcPr>
                </a:tc>
              </a:tr>
              <a:tr h="7650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kern="1200" cap="none" normalizeH="0" baseline="0" dirty="0" smtClean="0">
                          <a:ln>
                            <a:noFill/>
                          </a:ln>
                          <a:solidFill>
                            <a:srgbClr val="267326"/>
                          </a:solidFill>
                          <a:effectLst/>
                          <a:latin typeface="+mn-ea"/>
                          <a:ea typeface="+mn-ea"/>
                          <a:cs typeface="Times New Roman" pitchFamily="18" charset="0"/>
                        </a:rPr>
                        <a:t>面向</a:t>
                      </a:r>
                      <a:r>
                        <a:rPr kumimoji="0" lang="zh-CN" altLang="en-US" sz="1600" b="1" i="0" u="none" strike="noStrike" kern="1200" cap="none" normalizeH="0" baseline="0" dirty="0" smtClean="0">
                          <a:ln>
                            <a:noFill/>
                          </a:ln>
                          <a:solidFill>
                            <a:srgbClr val="267326"/>
                          </a:solidFill>
                          <a:effectLst/>
                          <a:latin typeface="+mn-ea"/>
                          <a:ea typeface="+mn-ea"/>
                          <a:cs typeface="Times New Roman" pitchFamily="18" charset="0"/>
                        </a:rPr>
                        <a:t>连接或无连接</a:t>
                      </a:r>
                    </a:p>
                  </a:txBody>
                  <a:tcPr marL="68580" marR="6858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BFB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kern="1200" cap="none" normalizeH="0" baseline="0" dirty="0" smtClean="0">
                          <a:ln>
                            <a:noFill/>
                          </a:ln>
                          <a:solidFill>
                            <a:srgbClr val="267326"/>
                          </a:solidFill>
                          <a:effectLst/>
                          <a:latin typeface="+mn-ea"/>
                          <a:ea typeface="+mn-ea"/>
                          <a:cs typeface="Times New Roman" pitchFamily="18" charset="0"/>
                        </a:rPr>
                        <a:t>面向</a:t>
                      </a:r>
                      <a:r>
                        <a:rPr kumimoji="0" lang="zh-CN" altLang="en-US" sz="1600" b="1" i="0" u="none" strike="noStrike" kern="1200" cap="none" normalizeH="0" baseline="0" dirty="0" smtClean="0">
                          <a:ln>
                            <a:noFill/>
                          </a:ln>
                          <a:solidFill>
                            <a:srgbClr val="267326"/>
                          </a:solidFill>
                          <a:effectLst/>
                          <a:latin typeface="+mn-ea"/>
                          <a:ea typeface="+mn-ea"/>
                          <a:cs typeface="Times New Roman" pitchFamily="18" charset="0"/>
                        </a:rPr>
                        <a:t>连接，在</a:t>
                      </a:r>
                      <a:r>
                        <a:rPr kumimoji="0" lang="en-US" altLang="zh-CN" sz="1600" b="1" i="0" u="none" strike="noStrike" kern="1200" cap="none" normalizeH="0" baseline="0" dirty="0" smtClean="0">
                          <a:ln>
                            <a:noFill/>
                          </a:ln>
                          <a:solidFill>
                            <a:srgbClr val="267326"/>
                          </a:solidFill>
                          <a:effectLst/>
                          <a:latin typeface="+mn-ea"/>
                          <a:ea typeface="+mn-ea"/>
                          <a:cs typeface="Times New Roman" pitchFamily="18" charset="0"/>
                        </a:rPr>
                        <a:t>TPDU</a:t>
                      </a:r>
                      <a:r>
                        <a:rPr kumimoji="0" lang="zh-CN" altLang="en-US" sz="1600" b="1" i="0" u="none" strike="noStrike" kern="1200" cap="none" normalizeH="0" baseline="0" dirty="0" smtClean="0">
                          <a:ln>
                            <a:noFill/>
                          </a:ln>
                          <a:solidFill>
                            <a:srgbClr val="267326"/>
                          </a:solidFill>
                          <a:effectLst/>
                          <a:latin typeface="+mn-ea"/>
                          <a:ea typeface="+mn-ea"/>
                          <a:cs typeface="Times New Roman" pitchFamily="18" charset="0"/>
                        </a:rPr>
                        <a:t>传输之前需要建立</a:t>
                      </a:r>
                      <a:r>
                        <a:rPr kumimoji="0" lang="en-US" altLang="zh-CN" sz="1600" b="1" i="0" u="none" strike="noStrike" kern="1200" cap="none" normalizeH="0" baseline="0" dirty="0" smtClean="0">
                          <a:ln>
                            <a:noFill/>
                          </a:ln>
                          <a:solidFill>
                            <a:srgbClr val="267326"/>
                          </a:solidFill>
                          <a:effectLst/>
                          <a:latin typeface="+mn-ea"/>
                          <a:ea typeface="+mn-ea"/>
                          <a:cs typeface="Times New Roman" pitchFamily="18" charset="0"/>
                        </a:rPr>
                        <a:t>TCP</a:t>
                      </a:r>
                      <a:r>
                        <a:rPr kumimoji="0" lang="zh-CN" altLang="en-US" sz="1600" b="1" i="0" u="none" strike="noStrike" kern="1200" cap="none" normalizeH="0" baseline="0" dirty="0" smtClean="0">
                          <a:ln>
                            <a:noFill/>
                          </a:ln>
                          <a:solidFill>
                            <a:srgbClr val="267326"/>
                          </a:solidFill>
                          <a:effectLst/>
                          <a:latin typeface="+mn-ea"/>
                          <a:ea typeface="+mn-ea"/>
                          <a:cs typeface="Times New Roman" pitchFamily="18" charset="0"/>
                        </a:rPr>
                        <a:t>连接</a:t>
                      </a:r>
                    </a:p>
                  </a:txBody>
                  <a:tcPr marL="68580" marR="6858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BFBF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rgbClr val="267326"/>
                          </a:solidFill>
                          <a:effectLst/>
                          <a:latin typeface="+mn-ea"/>
                          <a:ea typeface="+mn-ea"/>
                          <a:cs typeface="Times New Roman" pitchFamily="18" charset="0"/>
                        </a:rPr>
                        <a:t>无连接，在</a:t>
                      </a:r>
                      <a:r>
                        <a:rPr kumimoji="0" lang="en-US" altLang="zh-CN" sz="1600" b="1" i="0" u="none" strike="noStrike" cap="none" normalizeH="0" baseline="0" dirty="0" smtClean="0">
                          <a:ln>
                            <a:noFill/>
                          </a:ln>
                          <a:solidFill>
                            <a:srgbClr val="267326"/>
                          </a:solidFill>
                          <a:effectLst/>
                          <a:latin typeface="+mn-ea"/>
                          <a:ea typeface="+mn-ea"/>
                          <a:cs typeface="Courier New" pitchFamily="49" charset="0"/>
                        </a:rPr>
                        <a:t>TPDU</a:t>
                      </a:r>
                      <a:r>
                        <a:rPr kumimoji="0" lang="zh-CN" altLang="en-US" sz="1600" b="1" i="0" u="none" strike="noStrike" cap="none" normalizeH="0" baseline="0" dirty="0" smtClean="0">
                          <a:ln>
                            <a:noFill/>
                          </a:ln>
                          <a:solidFill>
                            <a:srgbClr val="267326"/>
                          </a:solidFill>
                          <a:effectLst/>
                          <a:latin typeface="+mn-ea"/>
                          <a:ea typeface="+mn-ea"/>
                          <a:cs typeface="Times New Roman" pitchFamily="18" charset="0"/>
                        </a:rPr>
                        <a:t>传输之前不需要建立</a:t>
                      </a:r>
                      <a:r>
                        <a:rPr kumimoji="0" lang="en-US" altLang="zh-CN" sz="1600" b="1" i="0" u="none" strike="noStrike" cap="none" normalizeH="0" baseline="0" dirty="0" smtClean="0">
                          <a:ln>
                            <a:noFill/>
                          </a:ln>
                          <a:solidFill>
                            <a:srgbClr val="267326"/>
                          </a:solidFill>
                          <a:effectLst/>
                          <a:latin typeface="+mn-ea"/>
                          <a:ea typeface="+mn-ea"/>
                          <a:cs typeface="Courier New" pitchFamily="49" charset="0"/>
                        </a:rPr>
                        <a:t>UDP</a:t>
                      </a:r>
                      <a:r>
                        <a:rPr kumimoji="0" lang="zh-CN" altLang="en-US" sz="1600" b="1" i="0" u="none" strike="noStrike" cap="none" normalizeH="0" baseline="0" dirty="0" smtClean="0">
                          <a:ln>
                            <a:noFill/>
                          </a:ln>
                          <a:solidFill>
                            <a:srgbClr val="267326"/>
                          </a:solidFill>
                          <a:effectLst/>
                          <a:latin typeface="+mn-ea"/>
                          <a:ea typeface="+mn-ea"/>
                          <a:cs typeface="Times New Roman" pitchFamily="18" charset="0"/>
                        </a:rPr>
                        <a:t>连接</a:t>
                      </a:r>
                      <a:endParaRPr kumimoji="0" lang="zh-CN" altLang="en-US" sz="1600" b="1" i="0" u="none" strike="noStrike" cap="none" normalizeH="0" baseline="0" dirty="0" smtClean="0">
                        <a:ln>
                          <a:noFill/>
                        </a:ln>
                        <a:solidFill>
                          <a:srgbClr val="267326"/>
                        </a:solidFill>
                        <a:effectLst/>
                        <a:latin typeface="+mn-ea"/>
                        <a:ea typeface="+mn-ea"/>
                        <a:cs typeface="Courier New" pitchFamily="49" charset="0"/>
                      </a:endParaRPr>
                    </a:p>
                  </a:txBody>
                  <a:tcPr marL="68580" marR="68580" marT="0" marB="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BFBFB"/>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148"/>
          <p:cNvGraphicFramePr>
            <a:graphicFrameLocks noGrp="1"/>
          </p:cNvGraphicFramePr>
          <p:nvPr/>
        </p:nvGraphicFramePr>
        <p:xfrm>
          <a:off x="357159" y="1000908"/>
          <a:ext cx="5500725" cy="3777384"/>
        </p:xfrm>
        <a:graphic>
          <a:graphicData uri="http://schemas.openxmlformats.org/drawingml/2006/table">
            <a:tbl>
              <a:tblPr/>
              <a:tblGrid>
                <a:gridCol w="1099860"/>
                <a:gridCol w="2103093"/>
                <a:gridCol w="2297772"/>
              </a:tblGrid>
              <a:tr h="415245">
                <a:tc>
                  <a:txBody>
                    <a:bodyPr/>
                    <a:lstStyle/>
                    <a:p>
                      <a:pPr marL="0" marR="0" lvl="0" indent="0" algn="ctr" defTabSz="914400" rtl="0" eaLnBrk="1" fontAlgn="base" latinLnBrk="0" hangingPunct="1">
                        <a:lnSpc>
                          <a:spcPts val="1200"/>
                        </a:lnSpc>
                        <a:spcBef>
                          <a:spcPct val="0"/>
                        </a:spcBef>
                        <a:spcAft>
                          <a:spcPct val="0"/>
                        </a:spcAft>
                        <a:buClrTx/>
                        <a:buSzTx/>
                        <a:buFontTx/>
                        <a:buNone/>
                        <a:tabLst/>
                      </a:pPr>
                      <a:endParaRPr kumimoji="0" lang="en-US" altLang="zh-CN" sz="1600" b="1" i="0" u="none" strike="noStrike" cap="none" normalizeH="0" baseline="0" dirty="0" smtClean="0">
                        <a:ln>
                          <a:noFill/>
                        </a:ln>
                        <a:solidFill>
                          <a:schemeClr val="bg1"/>
                        </a:solidFill>
                        <a:effectLst/>
                        <a:latin typeface="+mn-ea"/>
                        <a:ea typeface="+mn-ea"/>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pPr>
                      <a:r>
                        <a:rPr kumimoji="0" lang="zh-CN" altLang="en-US" sz="1600" b="1" i="0" u="none" strike="noStrike" cap="none" normalizeH="0" baseline="0" dirty="0" smtClean="0">
                          <a:ln>
                            <a:noFill/>
                          </a:ln>
                          <a:solidFill>
                            <a:schemeClr val="bg1"/>
                          </a:solidFill>
                          <a:effectLst/>
                          <a:latin typeface="+mn-ea"/>
                          <a:ea typeface="+mn-ea"/>
                          <a:cs typeface="Times New Roman" pitchFamily="18" charset="0"/>
                        </a:rPr>
                        <a:t>特征</a:t>
                      </a:r>
                      <a:r>
                        <a:rPr kumimoji="0" lang="en-US" altLang="zh-CN" sz="1600" b="1" i="0" u="none" strike="noStrike" cap="none" normalizeH="0" baseline="0" dirty="0" smtClean="0">
                          <a:ln>
                            <a:noFill/>
                          </a:ln>
                          <a:solidFill>
                            <a:schemeClr val="bg1"/>
                          </a:solidFill>
                          <a:effectLst/>
                          <a:latin typeface="+mn-ea"/>
                          <a:ea typeface="+mn-ea"/>
                          <a:cs typeface="Courier New" pitchFamily="49" charset="0"/>
                        </a:rPr>
                        <a:t>/</a:t>
                      </a:r>
                      <a:r>
                        <a:rPr kumimoji="0" lang="zh-CN" altLang="en-US" sz="1600" b="1" i="0" u="none" strike="noStrike" cap="none" normalizeH="0" baseline="0" dirty="0" smtClean="0">
                          <a:ln>
                            <a:noFill/>
                          </a:ln>
                          <a:solidFill>
                            <a:schemeClr val="bg1"/>
                          </a:solidFill>
                          <a:effectLst/>
                          <a:latin typeface="+mn-ea"/>
                          <a:ea typeface="+mn-ea"/>
                          <a:cs typeface="Times New Roman" pitchFamily="18" charset="0"/>
                        </a:rPr>
                        <a:t>描述</a:t>
                      </a:r>
                      <a:endParaRPr kumimoji="0" lang="zh-CN" altLang="en-US" sz="1600" b="1" i="0" u="none" strike="noStrike" cap="none" normalizeH="0" baseline="0" dirty="0" smtClean="0">
                        <a:ln>
                          <a:noFill/>
                        </a:ln>
                        <a:solidFill>
                          <a:schemeClr val="bg1"/>
                        </a:solidFill>
                        <a:effectLst/>
                        <a:latin typeface="+mn-ea"/>
                        <a:ea typeface="+mn-ea"/>
                        <a:cs typeface="Courier New" pitchFamily="49"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endParaRPr kumimoji="0" lang="en-US" altLang="zh-CN" sz="1600" b="1" i="0" u="none" strike="noStrike" cap="none" normalizeH="0" baseline="0" dirty="0" smtClean="0">
                        <a:ln>
                          <a:noFill/>
                        </a:ln>
                        <a:solidFill>
                          <a:schemeClr val="bg1"/>
                        </a:solidFill>
                        <a:effectLst/>
                        <a:latin typeface="+mn-ea"/>
                        <a:ea typeface="+mn-ea"/>
                        <a:cs typeface="Courier New" pitchFamily="49" charset="0"/>
                      </a:endParaRPr>
                    </a:p>
                    <a:p>
                      <a:pPr marL="0" marR="0" lvl="0" indent="0" algn="ctr" defTabSz="914400" rtl="0" eaLnBrk="1" fontAlgn="base" latinLnBrk="0" hangingPunct="1">
                        <a:lnSpc>
                          <a:spcPts val="1200"/>
                        </a:lnSpc>
                        <a:spcBef>
                          <a:spcPct val="0"/>
                        </a:spcBef>
                        <a:spcAft>
                          <a:spcPct val="0"/>
                        </a:spcAft>
                        <a:buClrTx/>
                        <a:buSzTx/>
                        <a:buFontTx/>
                        <a:buNone/>
                        <a:tabLst/>
                      </a:pPr>
                      <a:r>
                        <a:rPr kumimoji="0" lang="en-US" altLang="zh-CN" sz="1600" b="1" i="0" u="none" strike="noStrike" cap="none" normalizeH="0" baseline="0" dirty="0" smtClean="0">
                          <a:ln>
                            <a:noFill/>
                          </a:ln>
                          <a:solidFill>
                            <a:schemeClr val="bg1"/>
                          </a:solidFill>
                          <a:effectLst/>
                          <a:latin typeface="+mn-ea"/>
                          <a:ea typeface="+mn-ea"/>
                          <a:cs typeface="Courier New" pitchFamily="49" charset="0"/>
                        </a:rPr>
                        <a:t>TCP</a:t>
                      </a:r>
                      <a:endParaRPr kumimoji="0" lang="zh-CN" altLang="zh-CN" sz="1600" b="1" i="0" u="none" strike="noStrike" cap="none" normalizeH="0" baseline="0" dirty="0" smtClean="0">
                        <a:ln>
                          <a:noFill/>
                        </a:ln>
                        <a:solidFill>
                          <a:schemeClr val="bg1"/>
                        </a:solidFill>
                        <a:effectLst/>
                        <a:latin typeface="+mn-ea"/>
                        <a:ea typeface="+mn-ea"/>
                        <a:cs typeface="Courier New" pitchFamily="49"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endParaRPr kumimoji="0" lang="en-US" altLang="zh-CN" sz="1600" b="1" i="0" u="none" strike="noStrike" cap="none" normalizeH="0" baseline="0" dirty="0" smtClean="0">
                        <a:ln>
                          <a:noFill/>
                        </a:ln>
                        <a:solidFill>
                          <a:schemeClr val="bg1"/>
                        </a:solidFill>
                        <a:effectLst/>
                        <a:latin typeface="+mn-ea"/>
                        <a:ea typeface="+mn-ea"/>
                        <a:cs typeface="Courier New" pitchFamily="49" charset="0"/>
                      </a:endParaRPr>
                    </a:p>
                    <a:p>
                      <a:pPr marL="0" marR="0" lvl="0" indent="0" algn="ctr" defTabSz="914400" rtl="0" eaLnBrk="1" fontAlgn="base" latinLnBrk="0" hangingPunct="1">
                        <a:lnSpc>
                          <a:spcPts val="1200"/>
                        </a:lnSpc>
                        <a:spcBef>
                          <a:spcPct val="0"/>
                        </a:spcBef>
                        <a:spcAft>
                          <a:spcPct val="0"/>
                        </a:spcAft>
                        <a:buClrTx/>
                        <a:buSzTx/>
                        <a:buFontTx/>
                        <a:buNone/>
                        <a:tabLst/>
                      </a:pPr>
                      <a:r>
                        <a:rPr kumimoji="0" lang="en-US" altLang="zh-CN" sz="1600" b="1" i="0" u="none" strike="noStrike" cap="none" normalizeH="0" baseline="0" dirty="0" smtClean="0">
                          <a:ln>
                            <a:noFill/>
                          </a:ln>
                          <a:solidFill>
                            <a:schemeClr val="bg1"/>
                          </a:solidFill>
                          <a:effectLst/>
                          <a:latin typeface="+mn-ea"/>
                          <a:ea typeface="+mn-ea"/>
                          <a:cs typeface="Courier New" pitchFamily="49" charset="0"/>
                        </a:rPr>
                        <a:t>UDP</a:t>
                      </a:r>
                      <a:endParaRPr kumimoji="0" lang="zh-CN" altLang="zh-CN" sz="1600" b="1" i="0" u="none" strike="noStrike" cap="none" normalizeH="0" baseline="0" dirty="0" smtClean="0">
                        <a:ln>
                          <a:noFill/>
                        </a:ln>
                        <a:solidFill>
                          <a:schemeClr val="bg1"/>
                        </a:solidFill>
                        <a:effectLst/>
                        <a:latin typeface="+mn-ea"/>
                        <a:ea typeface="+mn-ea"/>
                        <a:cs typeface="Courier New" pitchFamily="49"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10253F"/>
                    </a:solidFill>
                  </a:tcPr>
                </a:tc>
              </a:tr>
              <a:tr h="49922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与应用层的数据接口</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基于字节流，应用层不需要规定特定的数据格式</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基于报文，应用层需要将数据分成包来传送</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600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可靠性与确认</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可靠报文传输，对所有的数据均要确认</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不可靠，不需要对传输的数据确认，尽力而为地交付</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4600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重传</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自动重传丢失的数据</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不负责检查是否丢失数据和重传</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801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开销</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低，但高于</a:t>
                      </a:r>
                      <a:r>
                        <a:rPr kumimoji="0" lang="en-US" altLang="zh-CN" sz="1400" b="1" i="0" u="none" strike="noStrike" kern="1200" cap="none" normalizeH="0" baseline="0" dirty="0" smtClean="0">
                          <a:ln>
                            <a:noFill/>
                          </a:ln>
                          <a:solidFill>
                            <a:srgbClr val="267326"/>
                          </a:solidFill>
                          <a:effectLst/>
                          <a:latin typeface="+mn-ea"/>
                          <a:ea typeface="+mn-ea"/>
                          <a:cs typeface="Times New Roman" pitchFamily="18" charset="0"/>
                        </a:rPr>
                        <a:t>UDP</a:t>
                      </a:r>
                      <a:endParaRPr kumimoji="0" lang="zh-CN" altLang="zh-CN" sz="1400" b="1" i="0" u="none" strike="noStrike" kern="1200" cap="none" normalizeH="0" baseline="0" dirty="0" smtClean="0">
                        <a:ln>
                          <a:noFill/>
                        </a:ln>
                        <a:solidFill>
                          <a:srgbClr val="267326"/>
                        </a:solidFill>
                        <a:effectLst/>
                        <a:latin typeface="+mn-ea"/>
                        <a:ea typeface="+mn-ea"/>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很低</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280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传输速率</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高，但低于</a:t>
                      </a:r>
                      <a:r>
                        <a:rPr kumimoji="0" lang="en-US" altLang="zh-CN" sz="1400" b="1" i="0" u="none" strike="noStrike" kern="1200" cap="none" normalizeH="0" baseline="0" dirty="0" smtClean="0">
                          <a:ln>
                            <a:noFill/>
                          </a:ln>
                          <a:solidFill>
                            <a:srgbClr val="267326"/>
                          </a:solidFill>
                          <a:effectLst/>
                          <a:latin typeface="+mn-ea"/>
                          <a:ea typeface="+mn-ea"/>
                          <a:cs typeface="Times New Roman" pitchFamily="18" charset="0"/>
                        </a:rPr>
                        <a:t>UDP</a:t>
                      </a:r>
                      <a:endParaRPr kumimoji="0" lang="zh-CN" altLang="zh-CN" sz="1400" b="1" i="0" u="none" strike="noStrike" kern="1200" cap="none" normalizeH="0" baseline="0" dirty="0" smtClean="0">
                        <a:ln>
                          <a:noFill/>
                        </a:ln>
                        <a:solidFill>
                          <a:srgbClr val="267326"/>
                        </a:solidFill>
                        <a:effectLst/>
                        <a:latin typeface="+mn-ea"/>
                        <a:ea typeface="+mn-ea"/>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很高</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0990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适用数据量</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从少量到几个</a:t>
                      </a:r>
                      <a:r>
                        <a:rPr kumimoji="0" lang="en-US" altLang="zh-CN" sz="1400" b="1" i="0" u="none" strike="noStrike" kern="1200" cap="none" normalizeH="0" baseline="0" dirty="0" smtClean="0">
                          <a:ln>
                            <a:noFill/>
                          </a:ln>
                          <a:solidFill>
                            <a:srgbClr val="267326"/>
                          </a:solidFill>
                          <a:effectLst/>
                          <a:latin typeface="+mn-ea"/>
                          <a:ea typeface="+mn-ea"/>
                          <a:cs typeface="Times New Roman" pitchFamily="18" charset="0"/>
                        </a:rPr>
                        <a:t>GB</a:t>
                      </a: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的数据</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从少量到几百个字节的数据</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9200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适用的应用类型</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对数据传输可靠性要求较高的应用，例如文件与报文传输</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发送数量比较少、对数据传输可靠性要求较低的应用，例如</a:t>
                      </a:r>
                      <a:r>
                        <a:rPr kumimoji="0" lang="en-US" altLang="zh-CN" sz="1400" b="1" i="0" u="none" strike="noStrike" kern="1200" cap="none" normalizeH="0" baseline="0" dirty="0" smtClean="0">
                          <a:ln>
                            <a:noFill/>
                          </a:ln>
                          <a:solidFill>
                            <a:srgbClr val="267326"/>
                          </a:solidFill>
                          <a:effectLst/>
                          <a:latin typeface="+mn-ea"/>
                          <a:ea typeface="+mn-ea"/>
                          <a:cs typeface="Times New Roman" pitchFamily="18" charset="0"/>
                        </a:rPr>
                        <a:t>IP</a:t>
                      </a:r>
                      <a:r>
                        <a:rPr kumimoji="0" lang="zh-CN" altLang="en-US" sz="1400" b="1" i="0" u="none" strike="noStrike" kern="1200" cap="none" normalizeH="0" baseline="0" dirty="0" smtClean="0">
                          <a:ln>
                            <a:noFill/>
                          </a:ln>
                          <a:solidFill>
                            <a:srgbClr val="267326"/>
                          </a:solidFill>
                          <a:effectLst/>
                          <a:latin typeface="+mn-ea"/>
                          <a:ea typeface="+mn-ea"/>
                          <a:cs typeface="Times New Roman" pitchFamily="18" charset="0"/>
                        </a:rPr>
                        <a:t>电话、视频会议、多播与广播</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标题 1"/>
          <p:cNvSpPr>
            <a:spLocks noGrp="1"/>
          </p:cNvSpPr>
          <p:nvPr>
            <p:ph type="title" idx="4294967295"/>
          </p:nvPr>
        </p:nvSpPr>
        <p:spPr>
          <a:xfrm>
            <a:off x="328638" y="778661"/>
            <a:ext cx="5457808" cy="722313"/>
          </a:xfrm>
        </p:spPr>
        <p:txBody>
          <a:bodyPr/>
          <a:lstStyle/>
          <a:p>
            <a:pPr algn="l"/>
            <a:r>
              <a:rPr lang="en-US" altLang="zh-CN" sz="2400" dirty="0" smtClean="0">
                <a:solidFill>
                  <a:srgbClr val="007D7A"/>
                </a:solidFill>
                <a:latin typeface="Times New Roman" pitchFamily="18" charset="0"/>
                <a:cs typeface="Times New Roman" pitchFamily="18" charset="0"/>
              </a:rPr>
              <a:t>TCP</a:t>
            </a:r>
            <a:r>
              <a:rPr lang="zh-CN" altLang="en-US" sz="2400" dirty="0" smtClean="0">
                <a:solidFill>
                  <a:srgbClr val="007D7A"/>
                </a:solidFill>
                <a:latin typeface="Times New Roman" pitchFamily="18" charset="0"/>
                <a:cs typeface="Times New Roman" pitchFamily="18" charset="0"/>
              </a:rPr>
              <a:t>、</a:t>
            </a:r>
            <a:r>
              <a:rPr lang="en-US" altLang="zh-CN" sz="2400" dirty="0" smtClean="0">
                <a:solidFill>
                  <a:srgbClr val="007D7A"/>
                </a:solidFill>
                <a:latin typeface="Times New Roman" pitchFamily="18" charset="0"/>
                <a:cs typeface="Times New Roman" pitchFamily="18" charset="0"/>
              </a:rPr>
              <a:t>UDP</a:t>
            </a:r>
            <a:r>
              <a:rPr lang="zh-CN" altLang="en-US" sz="2400" dirty="0" smtClean="0">
                <a:solidFill>
                  <a:srgbClr val="007D7A"/>
                </a:solidFill>
                <a:latin typeface="Times New Roman" pitchFamily="18" charset="0"/>
                <a:cs typeface="Times New Roman" pitchFamily="18" charset="0"/>
              </a:rPr>
              <a:t>协议与应用层协议的关系</a:t>
            </a:r>
          </a:p>
        </p:txBody>
      </p:sp>
      <p:pic>
        <p:nvPicPr>
          <p:cNvPr id="22532" name="Picture 5"/>
          <p:cNvPicPr>
            <a:picLocks noChangeAspect="1" noChangeArrowheads="1"/>
          </p:cNvPicPr>
          <p:nvPr/>
        </p:nvPicPr>
        <p:blipFill>
          <a:blip r:embed="rId2" cstate="print"/>
          <a:srcRect/>
          <a:stretch>
            <a:fillRect/>
          </a:stretch>
        </p:blipFill>
        <p:spPr bwMode="auto">
          <a:xfrm>
            <a:off x="357158" y="1531306"/>
            <a:ext cx="5572164" cy="23271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标题 1"/>
          <p:cNvSpPr>
            <a:spLocks noGrp="1"/>
          </p:cNvSpPr>
          <p:nvPr>
            <p:ph type="title" idx="4294967295"/>
          </p:nvPr>
        </p:nvSpPr>
        <p:spPr>
          <a:xfrm>
            <a:off x="428641" y="572286"/>
            <a:ext cx="6429375" cy="857250"/>
          </a:xfrm>
        </p:spPr>
        <p:txBody>
          <a:bodyPr/>
          <a:lstStyle/>
          <a:p>
            <a:pPr algn="l"/>
            <a:r>
              <a:rPr lang="zh-CN" altLang="en-US" sz="2400" dirty="0" smtClean="0">
                <a:solidFill>
                  <a:srgbClr val="007D7A"/>
                </a:solidFill>
                <a:latin typeface="Times New Roman" pitchFamily="18" charset="0"/>
                <a:cs typeface="Times New Roman" pitchFamily="18" charset="0"/>
              </a:rPr>
              <a:t>二、</a:t>
            </a:r>
            <a:r>
              <a:rPr lang="en-US" altLang="zh-CN" sz="2400" dirty="0" smtClean="0">
                <a:solidFill>
                  <a:srgbClr val="007D7A"/>
                </a:solidFill>
                <a:latin typeface="Times New Roman" pitchFamily="18" charset="0"/>
                <a:cs typeface="Times New Roman" pitchFamily="18" charset="0"/>
              </a:rPr>
              <a:t>UDP</a:t>
            </a:r>
            <a:r>
              <a:rPr lang="zh-CN" altLang="en-US" sz="2400" dirty="0" smtClean="0">
                <a:solidFill>
                  <a:srgbClr val="007D7A"/>
                </a:solidFill>
                <a:latin typeface="Times New Roman" pitchFamily="18" charset="0"/>
                <a:cs typeface="Times New Roman" pitchFamily="18" charset="0"/>
              </a:rPr>
              <a:t>协议</a:t>
            </a:r>
          </a:p>
        </p:txBody>
      </p:sp>
      <p:sp>
        <p:nvSpPr>
          <p:cNvPr id="23554" name="内容占位符 2"/>
          <p:cNvSpPr>
            <a:spLocks noGrp="1"/>
          </p:cNvSpPr>
          <p:nvPr>
            <p:ph idx="4294967295"/>
          </p:nvPr>
        </p:nvSpPr>
        <p:spPr>
          <a:xfrm>
            <a:off x="442938" y="1273970"/>
            <a:ext cx="5700698" cy="1512888"/>
          </a:xfrm>
        </p:spPr>
        <p:txBody>
          <a:bodyPr/>
          <a:lstStyle/>
          <a:p>
            <a:pPr>
              <a:lnSpc>
                <a:spcPct val="120000"/>
              </a:lnSpc>
              <a:buFontTx/>
              <a:buNone/>
            </a:pPr>
            <a:r>
              <a:rPr lang="en-US" altLang="zh-CN" sz="2000" kern="1200" dirty="0" smtClean="0">
                <a:solidFill>
                  <a:srgbClr val="1A3868"/>
                </a:solidFill>
                <a:latin typeface="Times New Roman" pitchFamily="18" charset="0"/>
                <a:ea typeface="微软雅黑" pitchFamily="34" charset="-122"/>
                <a:cs typeface="Times New Roman" pitchFamily="18" charset="0"/>
              </a:rPr>
              <a:t>UDP</a:t>
            </a:r>
            <a:r>
              <a:rPr lang="zh-CN" altLang="en-US" sz="2000" kern="1200" dirty="0" smtClean="0">
                <a:solidFill>
                  <a:srgbClr val="1A3868"/>
                </a:solidFill>
                <a:latin typeface="Times New Roman" pitchFamily="18" charset="0"/>
                <a:ea typeface="微软雅黑" pitchFamily="34" charset="-122"/>
                <a:cs typeface="Times New Roman" pitchFamily="18" charset="0"/>
              </a:rPr>
              <a:t>协议的主要特点：</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20000"/>
              </a:lnSpc>
            </a:pPr>
            <a:r>
              <a:rPr lang="en-US" altLang="zh-CN" sz="2000" kern="1200" dirty="0" smtClean="0">
                <a:solidFill>
                  <a:srgbClr val="1A3868"/>
                </a:solidFill>
                <a:latin typeface="Times New Roman" pitchFamily="18" charset="0"/>
                <a:ea typeface="微软雅黑" pitchFamily="34" charset="-122"/>
                <a:cs typeface="Times New Roman" pitchFamily="18" charset="0"/>
              </a:rPr>
              <a:t>UDP</a:t>
            </a:r>
            <a:r>
              <a:rPr lang="zh-CN" altLang="en-US" sz="2000" kern="1200" dirty="0" smtClean="0">
                <a:solidFill>
                  <a:srgbClr val="1A3868"/>
                </a:solidFill>
                <a:latin typeface="Times New Roman" pitchFamily="18" charset="0"/>
                <a:ea typeface="微软雅黑" pitchFamily="34" charset="-122"/>
                <a:cs typeface="Times New Roman" pitchFamily="18" charset="0"/>
              </a:rPr>
              <a:t>是一种无连接的、不可靠的传输层</a:t>
            </a:r>
            <a:r>
              <a:rPr lang="zh-CN" altLang="en-US" sz="2000" kern="1200" dirty="0" smtClean="0">
                <a:solidFill>
                  <a:srgbClr val="1A3868"/>
                </a:solidFill>
                <a:latin typeface="Times New Roman" pitchFamily="18" charset="0"/>
                <a:ea typeface="微软雅黑" pitchFamily="34" charset="-122"/>
                <a:cs typeface="Times New Roman" pitchFamily="18" charset="0"/>
              </a:rPr>
              <a:t>协议</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20000"/>
              </a:lnSpc>
            </a:pPr>
            <a:r>
              <a:rPr lang="en-US" altLang="zh-CN" sz="2000" kern="1200" dirty="0" smtClean="0">
                <a:solidFill>
                  <a:srgbClr val="1A3868"/>
                </a:solidFill>
                <a:latin typeface="Times New Roman" pitchFamily="18" charset="0"/>
                <a:ea typeface="微软雅黑" pitchFamily="34" charset="-122"/>
                <a:cs typeface="Times New Roman" pitchFamily="18" charset="0"/>
              </a:rPr>
              <a:t>UDP</a:t>
            </a:r>
            <a:r>
              <a:rPr lang="zh-CN" altLang="en-US" sz="2000" kern="1200" dirty="0" smtClean="0">
                <a:solidFill>
                  <a:srgbClr val="1A3868"/>
                </a:solidFill>
                <a:latin typeface="Times New Roman" pitchFamily="18" charset="0"/>
                <a:ea typeface="微软雅黑" pitchFamily="34" charset="-122"/>
                <a:cs typeface="Times New Roman" pitchFamily="18" charset="0"/>
              </a:rPr>
              <a:t>是一种面向报文的传输层</a:t>
            </a:r>
            <a:r>
              <a:rPr lang="zh-CN" altLang="en-US" sz="2000" kern="1200" dirty="0" smtClean="0">
                <a:solidFill>
                  <a:srgbClr val="1A3868"/>
                </a:solidFill>
                <a:latin typeface="Times New Roman" pitchFamily="18" charset="0"/>
                <a:ea typeface="微软雅黑" pitchFamily="34" charset="-122"/>
                <a:cs typeface="Times New Roman" pitchFamily="18" charset="0"/>
              </a:rPr>
              <a:t>协议</a:t>
            </a:r>
            <a:endParaRPr lang="zh-CN" altLang="en-US" sz="1600" b="1" dirty="0" smtClean="0">
              <a:solidFill>
                <a:srgbClr val="2D2DB9"/>
              </a:solidFill>
              <a:latin typeface="Times New Roman" pitchFamily="18" charset="0"/>
              <a:cs typeface="Times New Roman" pitchFamily="18" charset="0"/>
            </a:endParaRPr>
          </a:p>
        </p:txBody>
      </p:sp>
      <p:pic>
        <p:nvPicPr>
          <p:cNvPr id="23556" name="Picture 1"/>
          <p:cNvPicPr>
            <a:picLocks noChangeAspect="1" noChangeArrowheads="1"/>
          </p:cNvPicPr>
          <p:nvPr/>
        </p:nvPicPr>
        <p:blipFill>
          <a:blip r:embed="rId3" cstate="print"/>
          <a:srcRect/>
          <a:stretch>
            <a:fillRect/>
          </a:stretch>
        </p:blipFill>
        <p:spPr bwMode="auto">
          <a:xfrm>
            <a:off x="1214446" y="2865339"/>
            <a:ext cx="4643438" cy="1955581"/>
          </a:xfrm>
          <a:prstGeom prst="rect">
            <a:avLst/>
          </a:prstGeom>
          <a:noFill/>
          <a:ln w="9525">
            <a:noFill/>
            <a:miter lim="800000"/>
            <a:headEnd/>
            <a:tailEnd/>
          </a:ln>
        </p:spPr>
      </p:pic>
      <p:sp>
        <p:nvSpPr>
          <p:cNvPr id="7" name="AutoShape 6"/>
          <p:cNvSpPr>
            <a:spLocks noChangeArrowheads="1"/>
          </p:cNvSpPr>
          <p:nvPr/>
        </p:nvSpPr>
        <p:spPr bwMode="auto">
          <a:xfrm>
            <a:off x="357158" y="2715420"/>
            <a:ext cx="1643074" cy="1500198"/>
          </a:xfrm>
          <a:prstGeom prst="roundRect">
            <a:avLst>
              <a:gd name="adj" fmla="val 16667"/>
            </a:avLst>
          </a:prstGeom>
          <a:gradFill flip="none" rotWithShape="1">
            <a:gsLst>
              <a:gs pos="0">
                <a:srgbClr val="29667B">
                  <a:shade val="30000"/>
                  <a:satMod val="115000"/>
                </a:srgbClr>
              </a:gs>
              <a:gs pos="50000">
                <a:srgbClr val="29667B">
                  <a:shade val="67500"/>
                  <a:satMod val="115000"/>
                </a:srgbClr>
              </a:gs>
              <a:gs pos="100000">
                <a:srgbClr val="29667B">
                  <a:shade val="100000"/>
                  <a:satMod val="115000"/>
                </a:srgbClr>
              </a:gs>
            </a:gsLst>
            <a:lin ang="13500000" scaled="1"/>
            <a:tileRect/>
          </a:gradFill>
          <a:ln w="9525">
            <a:solidFill>
              <a:schemeClr val="tx1"/>
            </a:solidFill>
            <a:miter lim="800000"/>
            <a:headEnd/>
            <a:tailEnd/>
          </a:ln>
          <a:effectLst>
            <a:innerShdw blurRad="63500" dist="50800" dir="2700000">
              <a:prstClr val="black">
                <a:alpha val="50000"/>
              </a:prstClr>
            </a:innerShdw>
            <a:softEdge rad="31750"/>
          </a:effectLst>
          <a:scene3d>
            <a:camera prst="orthographicFront"/>
            <a:lightRig rig="threePt" dir="t"/>
          </a:scene3d>
          <a:sp3d>
            <a:bevelT prst="relaxedInset"/>
          </a:sp3d>
        </p:spPr>
        <p:txBody>
          <a:bodyPr/>
          <a:lstStyle/>
          <a:p>
            <a:pPr eaLnBrk="0" hangingPunct="0"/>
            <a:r>
              <a:rPr lang="zh-CN" altLang="en-US" sz="2000" b="0" u="none" dirty="0" smtClean="0">
                <a:solidFill>
                  <a:srgbClr val="FFFF00"/>
                </a:solidFill>
              </a:rPr>
              <a:t>只添加</a:t>
            </a:r>
            <a:r>
              <a:rPr lang="en-US" altLang="zh-CN" sz="2000" b="0" u="none" dirty="0" smtClean="0">
                <a:solidFill>
                  <a:srgbClr val="FFFF00"/>
                </a:solidFill>
              </a:rPr>
              <a:t>UDP</a:t>
            </a:r>
            <a:r>
              <a:rPr lang="zh-CN" altLang="en-US" sz="2000" b="0" u="none" dirty="0" smtClean="0">
                <a:solidFill>
                  <a:srgbClr val="FFFF00"/>
                </a:solidFill>
              </a:rPr>
              <a:t>协议头部，既不合并也不拆分。</a:t>
            </a:r>
            <a:endParaRPr lang="zh-CN" altLang="en-US" sz="2000" b="0" u="none"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标题 1"/>
          <p:cNvSpPr>
            <a:spLocks noGrp="1"/>
          </p:cNvSpPr>
          <p:nvPr>
            <p:ph type="title" idx="4294967295"/>
          </p:nvPr>
        </p:nvSpPr>
        <p:spPr>
          <a:xfrm>
            <a:off x="500079" y="643724"/>
            <a:ext cx="6429375" cy="857250"/>
          </a:xfrm>
        </p:spPr>
        <p:txBody>
          <a:bodyPr/>
          <a:lstStyle/>
          <a:p>
            <a:pPr algn="l"/>
            <a:r>
              <a:rPr lang="en-US" altLang="zh-CN" sz="2400" dirty="0" smtClean="0">
                <a:solidFill>
                  <a:srgbClr val="007D7A"/>
                </a:solidFill>
                <a:latin typeface="Times New Roman" pitchFamily="18" charset="0"/>
                <a:cs typeface="Times New Roman" pitchFamily="18" charset="0"/>
              </a:rPr>
              <a:t>UDP</a:t>
            </a:r>
            <a:r>
              <a:rPr lang="zh-CN" altLang="en-US" sz="2400" dirty="0" smtClean="0">
                <a:solidFill>
                  <a:srgbClr val="007D7A"/>
                </a:solidFill>
                <a:latin typeface="Times New Roman" pitchFamily="18" charset="0"/>
                <a:cs typeface="Times New Roman" pitchFamily="18" charset="0"/>
              </a:rPr>
              <a:t>报文格式</a:t>
            </a:r>
          </a:p>
        </p:txBody>
      </p:sp>
      <p:sp>
        <p:nvSpPr>
          <p:cNvPr id="25602" name="内容占位符 2"/>
          <p:cNvSpPr>
            <a:spLocks noGrp="1"/>
          </p:cNvSpPr>
          <p:nvPr>
            <p:ph idx="4294967295"/>
          </p:nvPr>
        </p:nvSpPr>
        <p:spPr>
          <a:xfrm>
            <a:off x="500034" y="1408901"/>
            <a:ext cx="4929190" cy="449263"/>
          </a:xfrm>
        </p:spPr>
        <p:txBody>
          <a:bodyPr/>
          <a:lstStyle/>
          <a:p>
            <a:pPr marL="268288" indent="-268288"/>
            <a:r>
              <a:rPr lang="en-US" altLang="zh-CN" sz="2000" kern="1200" dirty="0" smtClean="0">
                <a:solidFill>
                  <a:srgbClr val="1A3868"/>
                </a:solidFill>
                <a:latin typeface="Times New Roman" pitchFamily="18" charset="0"/>
                <a:ea typeface="微软雅黑" pitchFamily="34" charset="-122"/>
                <a:cs typeface="Times New Roman" pitchFamily="18" charset="0"/>
              </a:rPr>
              <a:t>UDP</a:t>
            </a:r>
            <a:r>
              <a:rPr lang="zh-CN" altLang="en-US" sz="2000" kern="1200" dirty="0" smtClean="0">
                <a:solidFill>
                  <a:srgbClr val="1A3868"/>
                </a:solidFill>
                <a:latin typeface="Times New Roman" pitchFamily="18" charset="0"/>
                <a:ea typeface="微软雅黑" pitchFamily="34" charset="-122"/>
                <a:cs typeface="Times New Roman" pitchFamily="18" charset="0"/>
              </a:rPr>
              <a:t>报文有固定</a:t>
            </a:r>
            <a:r>
              <a:rPr lang="en-US" altLang="zh-CN" sz="2000" kern="1200" dirty="0" smtClean="0">
                <a:solidFill>
                  <a:srgbClr val="1A3868"/>
                </a:solidFill>
                <a:latin typeface="Times New Roman" pitchFamily="18" charset="0"/>
                <a:ea typeface="微软雅黑" pitchFamily="34" charset="-122"/>
                <a:cs typeface="Times New Roman" pitchFamily="18" charset="0"/>
              </a:rPr>
              <a:t>8</a:t>
            </a:r>
            <a:r>
              <a:rPr lang="zh-CN" altLang="en-US" sz="2000" kern="1200" dirty="0" smtClean="0">
                <a:solidFill>
                  <a:srgbClr val="1A3868"/>
                </a:solidFill>
                <a:latin typeface="Times New Roman" pitchFamily="18" charset="0"/>
                <a:ea typeface="微软雅黑" pitchFamily="34" charset="-122"/>
                <a:cs typeface="Times New Roman" pitchFamily="18" charset="0"/>
              </a:rPr>
              <a:t>字节的报头。</a:t>
            </a:r>
          </a:p>
        </p:txBody>
      </p:sp>
      <p:pic>
        <p:nvPicPr>
          <p:cNvPr id="25604" name="Picture 1"/>
          <p:cNvPicPr>
            <a:picLocks noChangeAspect="1" noChangeArrowheads="1"/>
          </p:cNvPicPr>
          <p:nvPr/>
        </p:nvPicPr>
        <p:blipFill>
          <a:blip r:embed="rId2" cstate="print"/>
          <a:srcRect/>
          <a:stretch>
            <a:fillRect/>
          </a:stretch>
        </p:blipFill>
        <p:spPr bwMode="auto">
          <a:xfrm>
            <a:off x="320678" y="1929602"/>
            <a:ext cx="5569146" cy="2000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标题 1"/>
          <p:cNvSpPr>
            <a:spLocks noGrp="1"/>
          </p:cNvSpPr>
          <p:nvPr>
            <p:ph type="title" idx="4294967295"/>
          </p:nvPr>
        </p:nvSpPr>
        <p:spPr>
          <a:xfrm>
            <a:off x="428641" y="643724"/>
            <a:ext cx="6429375" cy="857250"/>
          </a:xfrm>
        </p:spPr>
        <p:txBody>
          <a:bodyPr/>
          <a:lstStyle/>
          <a:p>
            <a:pPr algn="l"/>
            <a:r>
              <a:rPr lang="en-US" altLang="zh-CN" sz="2400" dirty="0" smtClean="0">
                <a:solidFill>
                  <a:srgbClr val="007D7A"/>
                </a:solidFill>
                <a:latin typeface="Times New Roman" pitchFamily="18" charset="0"/>
                <a:cs typeface="Times New Roman" pitchFamily="18" charset="0"/>
              </a:rPr>
              <a:t>UDP</a:t>
            </a:r>
            <a:r>
              <a:rPr lang="zh-CN" altLang="en-US" sz="2400" dirty="0" smtClean="0">
                <a:solidFill>
                  <a:srgbClr val="007D7A"/>
                </a:solidFill>
                <a:latin typeface="Times New Roman" pitchFamily="18" charset="0"/>
                <a:cs typeface="Times New Roman" pitchFamily="18" charset="0"/>
              </a:rPr>
              <a:t>报头主要</a:t>
            </a:r>
            <a:r>
              <a:rPr lang="zh-CN" altLang="en-US" sz="2400" dirty="0" smtClean="0">
                <a:solidFill>
                  <a:srgbClr val="007D7A"/>
                </a:solidFill>
                <a:latin typeface="Times New Roman" pitchFamily="18" charset="0"/>
                <a:cs typeface="Times New Roman" pitchFamily="18" charset="0"/>
              </a:rPr>
              <a:t>字段</a:t>
            </a:r>
            <a:endParaRPr lang="zh-CN" altLang="en-US" sz="2400" dirty="0" smtClean="0">
              <a:solidFill>
                <a:srgbClr val="007D7A"/>
              </a:solidFill>
              <a:latin typeface="Times New Roman" pitchFamily="18" charset="0"/>
              <a:cs typeface="Times New Roman" pitchFamily="18" charset="0"/>
            </a:endParaRPr>
          </a:p>
        </p:txBody>
      </p:sp>
      <p:sp>
        <p:nvSpPr>
          <p:cNvPr id="26626" name="内容占位符 2"/>
          <p:cNvSpPr>
            <a:spLocks noGrp="1"/>
          </p:cNvSpPr>
          <p:nvPr>
            <p:ph idx="4294967295"/>
          </p:nvPr>
        </p:nvSpPr>
        <p:spPr>
          <a:xfrm>
            <a:off x="500034" y="1286660"/>
            <a:ext cx="6072230" cy="3019422"/>
          </a:xfrm>
        </p:spPr>
        <p:txBody>
          <a:bodyPr/>
          <a:lstStyle/>
          <a:p>
            <a:pPr>
              <a:lnSpc>
                <a:spcPct val="150000"/>
              </a:lnSpc>
              <a:buNone/>
            </a:pPr>
            <a:r>
              <a:rPr lang="en-US" altLang="zh-CN" sz="2000" b="1" kern="1200" dirty="0" smtClean="0">
                <a:solidFill>
                  <a:srgbClr val="1A3868"/>
                </a:solidFill>
                <a:latin typeface="Times New Roman" pitchFamily="18" charset="0"/>
                <a:ea typeface="微软雅黑" pitchFamily="34" charset="-122"/>
                <a:cs typeface="Times New Roman" pitchFamily="18" charset="0"/>
              </a:rPr>
              <a:t>1. </a:t>
            </a:r>
            <a:r>
              <a:rPr lang="zh-CN" altLang="en-US" sz="2000" kern="1200" dirty="0" smtClean="0">
                <a:solidFill>
                  <a:srgbClr val="1A3868"/>
                </a:solidFill>
                <a:latin typeface="Times New Roman" pitchFamily="18" charset="0"/>
                <a:ea typeface="微软雅黑" pitchFamily="34" charset="-122"/>
                <a:cs typeface="Times New Roman" pitchFamily="18" charset="0"/>
              </a:rPr>
              <a:t>端口</a:t>
            </a:r>
            <a:r>
              <a:rPr lang="zh-CN" altLang="en-US" sz="2000" kern="1200" dirty="0" smtClean="0">
                <a:solidFill>
                  <a:srgbClr val="1A3868"/>
                </a:solidFill>
                <a:latin typeface="Times New Roman" pitchFamily="18" charset="0"/>
                <a:ea typeface="微软雅黑" pitchFamily="34" charset="-122"/>
                <a:cs typeface="Times New Roman" pitchFamily="18" charset="0"/>
              </a:rPr>
              <a:t>号</a:t>
            </a:r>
          </a:p>
          <a:p>
            <a:pPr marL="268288" indent="-268288">
              <a:lnSpc>
                <a:spcPct val="150000"/>
              </a:lnSpc>
            </a:pPr>
            <a:r>
              <a:rPr lang="zh-CN" altLang="en-US" sz="2000" kern="1200" dirty="0" smtClean="0">
                <a:solidFill>
                  <a:srgbClr val="1A3868"/>
                </a:solidFill>
                <a:latin typeface="Times New Roman" pitchFamily="18" charset="0"/>
                <a:ea typeface="微软雅黑" pitchFamily="34" charset="-122"/>
                <a:cs typeface="Times New Roman" pitchFamily="18" charset="0"/>
              </a:rPr>
              <a:t>端口号字段包括</a:t>
            </a:r>
            <a:r>
              <a:rPr lang="zh-CN" altLang="en-US" sz="2000" dirty="0" smtClean="0">
                <a:solidFill>
                  <a:srgbClr val="C00000"/>
                </a:solidFill>
                <a:latin typeface="Times New Roman" pitchFamily="18" charset="0"/>
                <a:cs typeface="Times New Roman" pitchFamily="18" charset="0"/>
              </a:rPr>
              <a:t>源端口号</a:t>
            </a:r>
            <a:r>
              <a:rPr lang="zh-CN" altLang="en-US" sz="2000" kern="1200" dirty="0" smtClean="0">
                <a:solidFill>
                  <a:srgbClr val="1A3868"/>
                </a:solidFill>
                <a:latin typeface="Times New Roman" pitchFamily="18" charset="0"/>
                <a:ea typeface="微软雅黑" pitchFamily="34" charset="-122"/>
                <a:cs typeface="Times New Roman" pitchFamily="18" charset="0"/>
              </a:rPr>
              <a:t>和</a:t>
            </a:r>
            <a:r>
              <a:rPr lang="zh-CN" altLang="en-US" sz="2000" dirty="0" smtClean="0">
                <a:solidFill>
                  <a:srgbClr val="C00000"/>
                </a:solidFill>
                <a:latin typeface="Times New Roman" pitchFamily="18" charset="0"/>
                <a:cs typeface="Times New Roman" pitchFamily="18" charset="0"/>
              </a:rPr>
              <a:t>目的端口号</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50000"/>
              </a:lnSpc>
            </a:pPr>
            <a:r>
              <a:rPr lang="zh-CN" altLang="en-US" sz="2000" kern="1200" dirty="0" smtClean="0">
                <a:solidFill>
                  <a:srgbClr val="1A3868"/>
                </a:solidFill>
                <a:latin typeface="Times New Roman" pitchFamily="18" charset="0"/>
                <a:ea typeface="微软雅黑" pitchFamily="34" charset="-122"/>
                <a:cs typeface="Times New Roman" pitchFamily="18" charset="0"/>
              </a:rPr>
              <a:t>端口号字段长度为</a:t>
            </a:r>
            <a:r>
              <a:rPr lang="en-US" altLang="zh-CN" sz="2000" kern="1200" dirty="0" smtClean="0">
                <a:solidFill>
                  <a:srgbClr val="1A3868"/>
                </a:solidFill>
                <a:latin typeface="Times New Roman" pitchFamily="18" charset="0"/>
                <a:ea typeface="微软雅黑" pitchFamily="34" charset="-122"/>
                <a:cs typeface="Times New Roman" pitchFamily="18" charset="0"/>
              </a:rPr>
              <a:t>16</a:t>
            </a:r>
            <a:r>
              <a:rPr lang="zh-CN" altLang="en-US" sz="2000" kern="1200" dirty="0" smtClean="0">
                <a:solidFill>
                  <a:srgbClr val="1A3868"/>
                </a:solidFill>
                <a:latin typeface="Times New Roman" pitchFamily="18" charset="0"/>
                <a:ea typeface="微软雅黑" pitchFamily="34" charset="-122"/>
                <a:cs typeface="Times New Roman" pitchFamily="18" charset="0"/>
              </a:rPr>
              <a:t>位（</a:t>
            </a:r>
            <a:r>
              <a:rPr lang="en-US" altLang="zh-CN" sz="2000" kern="1200" dirty="0" smtClean="0">
                <a:solidFill>
                  <a:srgbClr val="1A3868"/>
                </a:solidFill>
                <a:latin typeface="Times New Roman" pitchFamily="18" charset="0"/>
                <a:ea typeface="微软雅黑" pitchFamily="34" charset="-122"/>
                <a:cs typeface="Times New Roman" pitchFamily="18" charset="0"/>
              </a:rPr>
              <a:t>2</a:t>
            </a:r>
            <a:r>
              <a:rPr lang="zh-CN" altLang="en-US" sz="2000" kern="1200" dirty="0" smtClean="0">
                <a:solidFill>
                  <a:srgbClr val="1A3868"/>
                </a:solidFill>
                <a:latin typeface="Times New Roman" pitchFamily="18" charset="0"/>
                <a:ea typeface="微软雅黑" pitchFamily="34" charset="-122"/>
                <a:cs typeface="Times New Roman" pitchFamily="18" charset="0"/>
              </a:rPr>
              <a:t>个字节）</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50000"/>
              </a:lnSpc>
            </a:pPr>
            <a:r>
              <a:rPr lang="zh-CN" altLang="en-US" sz="2000" kern="1200" dirty="0" smtClean="0">
                <a:solidFill>
                  <a:srgbClr val="1A3868"/>
                </a:solidFill>
                <a:latin typeface="Times New Roman" pitchFamily="18" charset="0"/>
                <a:ea typeface="微软雅黑" pitchFamily="34" charset="-122"/>
                <a:cs typeface="Times New Roman" pitchFamily="18" charset="0"/>
              </a:rPr>
              <a:t>源端口号表示</a:t>
            </a:r>
            <a:r>
              <a:rPr lang="zh-CN" altLang="en-US" sz="2000" dirty="0" smtClean="0">
                <a:solidFill>
                  <a:srgbClr val="C00000"/>
                </a:solidFill>
                <a:latin typeface="Times New Roman" pitchFamily="18" charset="0"/>
                <a:cs typeface="Times New Roman" pitchFamily="18" charset="0"/>
              </a:rPr>
              <a:t>发送端进程端口号</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a:p>
            <a:pPr marL="268288" indent="-268288">
              <a:lnSpc>
                <a:spcPct val="150000"/>
              </a:lnSpc>
            </a:pPr>
            <a:r>
              <a:rPr lang="zh-CN" altLang="en-US" sz="2000" kern="1200" dirty="0" smtClean="0">
                <a:solidFill>
                  <a:srgbClr val="1A3868"/>
                </a:solidFill>
                <a:latin typeface="Times New Roman" pitchFamily="18" charset="0"/>
                <a:ea typeface="微软雅黑" pitchFamily="34" charset="-122"/>
                <a:cs typeface="Times New Roman" pitchFamily="18" charset="0"/>
              </a:rPr>
              <a:t>目的端口号表示</a:t>
            </a:r>
            <a:r>
              <a:rPr lang="zh-CN" altLang="en-US" sz="2000" dirty="0" smtClean="0">
                <a:solidFill>
                  <a:srgbClr val="C00000"/>
                </a:solidFill>
                <a:latin typeface="Times New Roman" pitchFamily="18" charset="0"/>
                <a:cs typeface="Times New Roman" pitchFamily="18" charset="0"/>
              </a:rPr>
              <a:t>接收端进程端口号</a:t>
            </a:r>
            <a:endParaRPr lang="en-US" altLang="zh-CN" sz="2000" kern="1200" dirty="0" smtClean="0">
              <a:solidFill>
                <a:srgbClr val="1A3868"/>
              </a:solidFill>
              <a:latin typeface="Times New Roman" pitchFamily="18" charset="0"/>
              <a:ea typeface="微软雅黑" pitchFamily="34" charset="-122"/>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继续教育">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6比9模版">
      <a:majorFont>
        <a:latin typeface="Constantia"/>
        <a:ea typeface="微软雅黑"/>
        <a:cs typeface=""/>
      </a:majorFont>
      <a:minorFont>
        <a:latin typeface="Constantia"/>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zh-CN" sz="2800" b="1" i="0" u="sng" strike="noStrike" cap="none" normalizeH="0" baseline="0" smtClean="0">
            <a:ln>
              <a:noFill/>
            </a:ln>
            <a:solidFill>
              <a:srgbClr val="000099"/>
            </a:solidFill>
            <a:effectLst/>
            <a:latin typeface="Times New Roman" pitchFamily="18" charset="0"/>
            <a:ea typeface="微软雅黑" pitchFamily="34" charset="-122"/>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zh-CN" sz="2800" b="1" i="0" u="sng" strike="noStrike" cap="none" normalizeH="0" baseline="0" smtClean="0">
            <a:ln>
              <a:noFill/>
            </a:ln>
            <a:solidFill>
              <a:srgbClr val="000099"/>
            </a:solidFill>
            <a:effectLst/>
            <a:latin typeface="Times New Roman" pitchFamily="18" charset="0"/>
            <a:ea typeface="微软雅黑" pitchFamily="34" charset="-122"/>
            <a:cs typeface="Times New Roman" pitchFamily="18" charset="0"/>
          </a:defRPr>
        </a:defPPr>
      </a:lstStyle>
    </a:lnDef>
  </a:objectDefaults>
  <a:extraClrSchemeLst>
    <a:extraClrScheme>
      <a:clrScheme name="16比9模版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6比9模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6比9模版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6比9模版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6比9模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6比9模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6比9模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继续教育</Template>
  <TotalTime>8637</TotalTime>
  <Words>1236</Words>
  <Application>Microsoft Office PowerPoint</Application>
  <PresentationFormat>自定义</PresentationFormat>
  <Paragraphs>188</Paragraphs>
  <Slides>21</Slides>
  <Notes>10</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继续教育</vt:lpstr>
      <vt:lpstr>计算机网络技术</vt:lpstr>
      <vt:lpstr>幻灯片 2</vt:lpstr>
      <vt:lpstr>一、传输层协议的类型与特点</vt:lpstr>
      <vt:lpstr>TCP与UDP协议的比较</vt:lpstr>
      <vt:lpstr>幻灯片 5</vt:lpstr>
      <vt:lpstr>TCP、UDP协议与应用层协议的关系</vt:lpstr>
      <vt:lpstr>二、UDP协议</vt:lpstr>
      <vt:lpstr>UDP报文格式</vt:lpstr>
      <vt:lpstr>UDP报头主要字段</vt:lpstr>
      <vt:lpstr>幻灯片 10</vt:lpstr>
      <vt:lpstr>幻灯片 11</vt:lpstr>
      <vt:lpstr>幻灯片 12</vt:lpstr>
      <vt:lpstr>幻灯片 13</vt:lpstr>
      <vt:lpstr>UDP协议适用的范围</vt:lpstr>
      <vt:lpstr>三、TCP协议</vt:lpstr>
      <vt:lpstr>2.  支持字节流的传输</vt:lpstr>
      <vt:lpstr>幻灯片 17</vt:lpstr>
      <vt:lpstr>3. 支持全双工服务</vt:lpstr>
      <vt:lpstr>4. 支持同时建立多个并发的TCP连接</vt:lpstr>
      <vt:lpstr>多个并发的TCP连接举例</vt:lpstr>
      <vt:lpstr>5. 支持可靠传输服务</vt:lpstr>
    </vt:vector>
  </TitlesOfParts>
  <Company>tonecom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文件传输协议（一）</dc:title>
  <dc:creator>xjd</dc:creator>
  <cp:lastModifiedBy>微软用户</cp:lastModifiedBy>
  <cp:revision>1045</cp:revision>
  <cp:lastPrinted>1999-06-03T07:41:47Z</cp:lastPrinted>
  <dcterms:created xsi:type="dcterms:W3CDTF">1999-05-31T06:37:31Z</dcterms:created>
  <dcterms:modified xsi:type="dcterms:W3CDTF">2014-05-13T03:38:31Z</dcterms:modified>
</cp:coreProperties>
</file>